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9"/>
  </p:notesMasterIdLst>
  <p:sldIdLst>
    <p:sldId id="256" r:id="rId2"/>
    <p:sldId id="266" r:id="rId3"/>
    <p:sldId id="312" r:id="rId4"/>
    <p:sldId id="271" r:id="rId5"/>
    <p:sldId id="268" r:id="rId6"/>
    <p:sldId id="273" r:id="rId7"/>
    <p:sldId id="269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7" r:id="rId18"/>
    <p:sldId id="265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02" r:id="rId28"/>
    <p:sldId id="304" r:id="rId29"/>
    <p:sldId id="293" r:id="rId30"/>
    <p:sldId id="294" r:id="rId31"/>
    <p:sldId id="331" r:id="rId32"/>
    <p:sldId id="295" r:id="rId33"/>
    <p:sldId id="296" r:id="rId34"/>
    <p:sldId id="297" r:id="rId35"/>
    <p:sldId id="298" r:id="rId36"/>
    <p:sldId id="306" r:id="rId37"/>
    <p:sldId id="311" r:id="rId38"/>
    <p:sldId id="299" r:id="rId39"/>
    <p:sldId id="310" r:id="rId40"/>
    <p:sldId id="301" r:id="rId41"/>
    <p:sldId id="303" r:id="rId42"/>
    <p:sldId id="307" r:id="rId43"/>
    <p:sldId id="308" r:id="rId44"/>
    <p:sldId id="309" r:id="rId45"/>
    <p:sldId id="291" r:id="rId46"/>
    <p:sldId id="292" r:id="rId47"/>
    <p:sldId id="346" r:id="rId48"/>
    <p:sldId id="347" r:id="rId49"/>
    <p:sldId id="348" r:id="rId50"/>
    <p:sldId id="349" r:id="rId51"/>
    <p:sldId id="350" r:id="rId52"/>
    <p:sldId id="352" r:id="rId53"/>
    <p:sldId id="357" r:id="rId54"/>
    <p:sldId id="353" r:id="rId55"/>
    <p:sldId id="354" r:id="rId56"/>
    <p:sldId id="355" r:id="rId57"/>
    <p:sldId id="356" r:id="rId58"/>
    <p:sldId id="26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75" r:id="rId67"/>
    <p:sldId id="305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3" r:id="rId86"/>
    <p:sldId id="334" r:id="rId87"/>
    <p:sldId id="332" r:id="rId88"/>
    <p:sldId id="335" r:id="rId89"/>
    <p:sldId id="337" r:id="rId90"/>
    <p:sldId id="338" r:id="rId91"/>
    <p:sldId id="336" r:id="rId92"/>
    <p:sldId id="340" r:id="rId93"/>
    <p:sldId id="339" r:id="rId94"/>
    <p:sldId id="344" r:id="rId95"/>
    <p:sldId id="345" r:id="rId96"/>
    <p:sldId id="341" r:id="rId97"/>
    <p:sldId id="343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5BB"/>
    <a:srgbClr val="72A2B3"/>
    <a:srgbClr val="87878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76678" autoAdjust="0"/>
  </p:normalViewPr>
  <p:slideViewPr>
    <p:cSldViewPr snapToGrid="0" snapToObjects="1">
      <p:cViewPr varScale="1">
        <p:scale>
          <a:sx n="117" d="100"/>
          <a:sy n="117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E0B0-ECA4-4AD9-955D-C242674DFFEA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D5C9-B5A2-47F1-BC40-0D7BD2C50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55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7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7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29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9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18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7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7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5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9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5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2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4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4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3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0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99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6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0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3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73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1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90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4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72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8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1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14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81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74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8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843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67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98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2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58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76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0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230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50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71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749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22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904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27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18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40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32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13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019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719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28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423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90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85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82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6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77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3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03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8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5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33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41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416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77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DD5C9-B5A2-47F1-BC40-0D7BD2C50D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5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56A2-34A9-1A42-B494-55A3DF12C1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5876-DC07-C348-A093-13BCE93C4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gur@earsi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gurm\Desktop\gitthub\IMMD\GRW2017\Metu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9667" r="15041" b="41051"/>
          <a:stretch/>
        </p:blipFill>
        <p:spPr bwMode="auto">
          <a:xfrm>
            <a:off x="2869299" y="5828278"/>
            <a:ext cx="3427172" cy="760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79646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Literature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Research</a:t>
            </a:r>
            <a:endParaRPr lang="tr-TR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</a:t>
            </a:r>
            <a:r>
              <a:rPr lang="tr-TR" sz="40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or</a:t>
            </a:r>
            <a:endParaRPr lang="tr-TR" sz="4000" b="1" dirty="0" smtClean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40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IMMD Ver.2 Design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971" y="3726873"/>
            <a:ext cx="82078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Mesut Uğur</a:t>
            </a:r>
          </a:p>
          <a:p>
            <a:pPr algn="ctr"/>
            <a:endParaRPr lang="tr-TR" sz="2200" b="1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tr-TR" sz="22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06/10/2018</a:t>
            </a:r>
          </a:p>
          <a:p>
            <a:pPr algn="ctr"/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</a:t>
            </a:r>
            <a:r>
              <a:rPr lang="en-US" sz="2200" b="1" i="1" dirty="0" err="1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esut.ugur</a:t>
            </a:r>
            <a:r>
              <a:rPr lang="tr-TR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@</a:t>
            </a:r>
            <a:r>
              <a:rPr lang="en-US" sz="2200" b="1" i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metu.edu.tr</a:t>
            </a:r>
            <a:endParaRPr lang="en-US" sz="2200" i="1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Tolerance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1058816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able to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withstand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 temporary fault (e.g. a short-circuit fault)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without being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damaged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different drive elements have a high degree of isolation between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them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drive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must be capable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operating in fault-conditions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minimum level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performance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«</a:t>
            </a:r>
            <a:r>
              <a:rPr lang="en-US" sz="2000" i="1" dirty="0">
                <a:solidFill>
                  <a:srgbClr val="002060"/>
                </a:solidFill>
                <a:cs typeface="Arial" panose="020B0604020202020204" pitchFamily="34" charset="0"/>
              </a:rPr>
              <a:t>having multiple independent phases or redundant drive </a:t>
            </a:r>
            <a:r>
              <a:rPr lang="en-US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elements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33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(Standard motor)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970" y="952680"/>
            <a:ext cx="82078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Switch-redundant topologies.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leg connected to the neutral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point.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redundant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leg.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Full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H-bridge/cascaded inverters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doption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a delta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connection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U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of direct AC/AC matrix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converters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mploy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current servo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amplifiers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methods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require a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reconfiguration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both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hardware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and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software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of the system once a fault has occurred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Switch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Topology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946383"/>
            <a:ext cx="4653643" cy="29386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47657" y="1108314"/>
            <a:ext cx="824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TRIACs</a:t>
            </a:r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SCRs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82493" y="3006216"/>
            <a:ext cx="620485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0128" y="2821550"/>
            <a:ext cx="1387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966233" y="2195231"/>
            <a:ext cx="904875" cy="2204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0847" y="2353381"/>
            <a:ext cx="1725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short-circuit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neutral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57" y="1102178"/>
            <a:ext cx="5686425" cy="3086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5540" y="4386288"/>
            <a:ext cx="3563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open-circuit 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Additional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leg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(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290" y="134917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0" y="824593"/>
            <a:ext cx="4832871" cy="53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Redundant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VSI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5788" y="470302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71500"/>
            <a:ext cx="5627234" cy="40338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9840" y="954953"/>
            <a:ext cx="260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Configured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5-leg</a:t>
            </a:r>
          </a:p>
        </p:txBody>
      </p:sp>
    </p:spTree>
    <p:extLst>
      <p:ext uri="{BB962C8B-B14F-4D97-AF65-F5344CB8AC3E}">
        <p14:creationId xmlns:p14="http://schemas.microsoft.com/office/powerpoint/2010/main" val="4233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bridge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Drive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2177" y="1118714"/>
            <a:ext cx="3563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ower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switch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-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-circuit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4" y="673889"/>
            <a:ext cx="4229100" cy="298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4" y="4100039"/>
            <a:ext cx="90351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Due to the increased device count, </a:t>
            </a:r>
            <a:r>
              <a:rPr lang="en-US" dirty="0" smtClean="0">
                <a:solidFill>
                  <a:srgbClr val="002060"/>
                </a:solidFill>
              </a:rPr>
              <a:t>inverter </a:t>
            </a:r>
            <a:r>
              <a:rPr lang="en-US" dirty="0">
                <a:solidFill>
                  <a:srgbClr val="FF0000"/>
                </a:solidFill>
              </a:rPr>
              <a:t>switching losses </a:t>
            </a:r>
            <a:r>
              <a:rPr lang="en-US" dirty="0">
                <a:solidFill>
                  <a:srgbClr val="002060"/>
                </a:solidFill>
              </a:rPr>
              <a:t>increase during normal </a:t>
            </a:r>
            <a:r>
              <a:rPr lang="en-US" dirty="0" smtClean="0">
                <a:solidFill>
                  <a:srgbClr val="002060"/>
                </a:solidFill>
              </a:rPr>
              <a:t>operation.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</a:t>
            </a:r>
            <a:r>
              <a:rPr lang="en-US" dirty="0" err="1" smtClean="0">
                <a:solidFill>
                  <a:srgbClr val="002060"/>
                </a:solidFill>
              </a:rPr>
              <a:t>ince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semiconductor devices must withstand the </a:t>
            </a:r>
            <a:r>
              <a:rPr lang="en-US" dirty="0">
                <a:solidFill>
                  <a:srgbClr val="FF0000"/>
                </a:solidFill>
              </a:rPr>
              <a:t>phase voltage </a:t>
            </a:r>
            <a:r>
              <a:rPr lang="en-US" dirty="0">
                <a:solidFill>
                  <a:srgbClr val="002060"/>
                </a:solidFill>
              </a:rPr>
              <a:t>rather than the line voltage, the power device voltage ratings are reduced and switching losses may even decrease; which, in turn, </a:t>
            </a:r>
            <a:r>
              <a:rPr lang="en-US" dirty="0">
                <a:solidFill>
                  <a:srgbClr val="FF0000"/>
                </a:solidFill>
              </a:rPr>
              <a:t>reduces the heat sink </a:t>
            </a:r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tr-TR" dirty="0" smtClean="0">
                <a:solidFill>
                  <a:srgbClr val="FF0000"/>
                </a:solidFill>
              </a:rPr>
              <a:t>. (Bu doğru değil aslında)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For a 3-phase system, the volt-amperes rating of a </a:t>
            </a:r>
            <a:r>
              <a:rPr lang="en-US" dirty="0">
                <a:solidFill>
                  <a:srgbClr val="FF0000"/>
                </a:solidFill>
              </a:rPr>
              <a:t>full H-bridge inverter is 2</a:t>
            </a:r>
            <a:r>
              <a:rPr lang="en-US" dirty="0" smtClean="0">
                <a:solidFill>
                  <a:srgbClr val="FF0000"/>
                </a:solidFill>
              </a:rPr>
              <a:t>/√3 </a:t>
            </a:r>
            <a:r>
              <a:rPr lang="en-US" dirty="0">
                <a:solidFill>
                  <a:srgbClr val="FF0000"/>
                </a:solidFill>
              </a:rPr>
              <a:t>times that of a half-bridge inverter</a:t>
            </a:r>
            <a:r>
              <a:rPr lang="en-US" dirty="0">
                <a:solidFill>
                  <a:srgbClr val="002060"/>
                </a:solidFill>
              </a:rPr>
              <a:t>, as the number of </a:t>
            </a:r>
            <a:r>
              <a:rPr lang="en-US" dirty="0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switches </a:t>
            </a:r>
            <a:r>
              <a:rPr lang="en-US" dirty="0">
                <a:solidFill>
                  <a:srgbClr val="002060"/>
                </a:solidFill>
              </a:rPr>
              <a:t>doubles, but each switch must withstand only the phase voltage instead of the line </a:t>
            </a:r>
            <a:r>
              <a:rPr lang="en-US" dirty="0" smtClean="0">
                <a:solidFill>
                  <a:srgbClr val="002060"/>
                </a:solidFill>
              </a:rPr>
              <a:t>voltage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537"/>
            <a:ext cx="7475055" cy="5429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3-phase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drives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6332" y="3081863"/>
            <a:ext cx="30576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product of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switches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and the rating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each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switch (V·I) is increased by a </a:t>
            </a:r>
            <a:r>
              <a:rPr lang="en-US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tor 1.15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compared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6921" y="85126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Redundant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bridge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arm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70094" y="1286780"/>
            <a:ext cx="157841" cy="49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6840" y="6350170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Solution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with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less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number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840" y="3451195"/>
            <a:ext cx="29841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Conventional</a:t>
            </a:r>
            <a:endParaRPr lang="tr-TR" sz="16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858" y="3943350"/>
            <a:ext cx="355474" cy="31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61068" y="4241890"/>
            <a:ext cx="18829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phase can be completely short circuited to limit the short circuit current in case of a </a:t>
            </a:r>
            <a:r>
              <a:rPr lang="en-US" sz="1600" dirty="0">
                <a:solidFill>
                  <a:srgbClr val="FF0000"/>
                </a:solidFill>
              </a:rPr>
              <a:t>turn to turn short circuit fault</a:t>
            </a:r>
            <a:r>
              <a:rPr lang="en-US" sz="1600" dirty="0">
                <a:solidFill>
                  <a:srgbClr val="002060"/>
                </a:solidFill>
              </a:rPr>
              <a:t>, while it is still possible to control the two remaining phases.</a:t>
            </a:r>
          </a:p>
        </p:txBody>
      </p:sp>
    </p:spTree>
    <p:extLst>
      <p:ext uri="{BB962C8B-B14F-4D97-AF65-F5344CB8AC3E}">
        <p14:creationId xmlns:p14="http://schemas.microsoft.com/office/powerpoint/2010/main" val="7410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745971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Magnetic coupling between modules should be analyzed.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«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In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any case, it must be noted that, unless the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magnetic coupling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between phases is eliminated,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no truly independent operation of the individual phases is possible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which may result in an undesirable pulsating torque in the 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.»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Limit the short circuit current. Inductance calculation is necessary.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Buna da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gelicez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Core loss and magnet loss calculation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Kanayan yara ?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Fault’ta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DC bara nasıl davranıyor,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incelemeye değer.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The power converter must be equipped with the necessary means to quickly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detect and respond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to several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fault conditions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; including, winding open-circuit faults, short-circuit faults, power transistor faults, etc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Fault’lar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incelenmeye başlandı.</a:t>
            </a: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IMMD Ver.2’de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protection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devresi şart oğlu şart…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5-faz motor bağlantı tipleri: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9" y="4368220"/>
            <a:ext cx="4452258" cy="2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i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Modular Motor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69" y="884763"/>
            <a:ext cx="8461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Two distinct approaches are usually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considered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ach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machine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phase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is regarded as a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single module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is designed so that every phase operates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independently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(a)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second procedure is to have various sets of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isolated 3-phase windings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that are independently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supplied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5" y="3448050"/>
            <a:ext cx="7762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Content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Types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 a motor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non-modular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topologies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Isolation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requirements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Stator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configurations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Multi-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modular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detection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High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-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evaluation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Fractional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Concentrated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etc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with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Modular Motor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85073"/>
            <a:ext cx="846182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required that it is magnetically, electrically, thermally and physically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isolated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from the rest 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These isolation requirements must be fulfilled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both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at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and at the power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converter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side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Three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case of a phase fault, the corresponding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3-phase winding is isolated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the drive continues to operate with a reduced power. 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multiple stator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windings can be arranged 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EMF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phasor distribution of each 3-phase set is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(bu bizim durum)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Currents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in-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phase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Lower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contact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between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modules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>
                <a:solidFill>
                  <a:srgbClr val="002060"/>
                </a:solidFill>
                <a:cs typeface="Arial" panose="020B0604020202020204" pitchFamily="34" charset="0"/>
              </a:rPr>
              <a:t>L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ess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coupling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here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an angular displacement between the EMF phasors belonging to different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uygulasak mı dediğimiz yapı)</a:t>
            </a: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W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inding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sets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shifted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by an electrical angle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π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upplied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currents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delay of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/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6n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period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Overlapped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(nötrden?)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be supplied as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3n-phase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system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 I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ncrease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winding factor and a reduction of the air-gap </a:t>
            </a:r>
            <a:r>
              <a:rPr lang="en-US" sz="2000" b="1" i="1" dirty="0">
                <a:solidFill>
                  <a:srgbClr val="002060"/>
                </a:solidFill>
                <a:cs typeface="Arial" panose="020B0604020202020204" pitchFamily="34" charset="0"/>
              </a:rPr>
              <a:t>MMF harmonic </a:t>
            </a:r>
            <a:r>
              <a:rPr lang="en-US" sz="2000" b="1" i="1" dirty="0" smtClean="0">
                <a:solidFill>
                  <a:srgbClr val="002060"/>
                </a:solidFill>
                <a:cs typeface="Arial" panose="020B0604020202020204" pitchFamily="34" charset="0"/>
              </a:rPr>
              <a:t>content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, rotor </a:t>
            </a:r>
            <a:r>
              <a:rPr lang="tr-TR" sz="2000" i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i="1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1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Topologies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Comparison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8904" b="12623"/>
          <a:stretch/>
        </p:blipFill>
        <p:spPr>
          <a:xfrm>
            <a:off x="138793" y="750822"/>
            <a:ext cx="6351814" cy="240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568" r="5485" b="11686"/>
          <a:stretch/>
        </p:blipFill>
        <p:spPr>
          <a:xfrm>
            <a:off x="4286250" y="3146686"/>
            <a:ext cx="3290207" cy="241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9954" b="12717"/>
          <a:stretch/>
        </p:blipFill>
        <p:spPr>
          <a:xfrm>
            <a:off x="138793" y="3146686"/>
            <a:ext cx="4147457" cy="23954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286250" y="2809965"/>
            <a:ext cx="2204357" cy="259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571815" y="5217138"/>
            <a:ext cx="2719076" cy="2610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62057" y="1617900"/>
            <a:ext cx="2481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the </a:t>
            </a:r>
            <a:r>
              <a:rPr lang="en-US" sz="1600" dirty="0">
                <a:solidFill>
                  <a:srgbClr val="C00000"/>
                </a:solidFill>
              </a:rPr>
              <a:t>only one able to sustain multiple electrical </a:t>
            </a:r>
            <a:r>
              <a:rPr lang="en-US" sz="1600" dirty="0" smtClean="0">
                <a:solidFill>
                  <a:srgbClr val="C00000"/>
                </a:solidFill>
              </a:rPr>
              <a:t>faults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39765" y="2202675"/>
            <a:ext cx="569249" cy="4933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884" y="5777481"/>
            <a:ext cx="4370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an </a:t>
            </a:r>
            <a:r>
              <a:rPr lang="en-US" dirty="0">
                <a:solidFill>
                  <a:srgbClr val="C00000"/>
                </a:solidFill>
              </a:rPr>
              <a:t>also tolerate more than one electrical fault in different modules when the number of 3-phase winding sets is higher than two.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7007" y="5386633"/>
            <a:ext cx="0" cy="390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9765" y="2622285"/>
            <a:ext cx="634564" cy="737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09014" y="2424124"/>
            <a:ext cx="201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C00000"/>
                </a:solidFill>
              </a:rPr>
              <a:t>Actual</a:t>
            </a:r>
            <a:r>
              <a:rPr lang="tr-TR" sz="1600" dirty="0" smtClean="0">
                <a:solidFill>
                  <a:srgbClr val="C00000"/>
                </a:solidFill>
              </a:rPr>
              <a:t> </a:t>
            </a:r>
            <a:r>
              <a:rPr lang="tr-TR" sz="1600" dirty="0" err="1" smtClean="0">
                <a:solidFill>
                  <a:srgbClr val="C00000"/>
                </a:solidFill>
              </a:rPr>
              <a:t>cost</a:t>
            </a:r>
            <a:r>
              <a:rPr lang="tr-TR" sz="1600" dirty="0" smtClean="0">
                <a:solidFill>
                  <a:srgbClr val="C00000"/>
                </a:solidFill>
              </a:rPr>
              <a:t> is </a:t>
            </a:r>
            <a:r>
              <a:rPr lang="tr-TR" sz="1600" dirty="0" err="1" smtClean="0">
                <a:solidFill>
                  <a:srgbClr val="C00000"/>
                </a:solidFill>
              </a:rPr>
              <a:t>higher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35763" y="5940829"/>
            <a:ext cx="2520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Bizim durum olabilirmiş, 2-seri, 2-paralel olmasa…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271389" y="6263995"/>
            <a:ext cx="56437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Gelelim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mevzusuna (PMSM)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859986"/>
            <a:ext cx="88011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One </a:t>
            </a:r>
            <a:r>
              <a:rPr lang="en-US" dirty="0">
                <a:solidFill>
                  <a:srgbClr val="002060"/>
                </a:solidFill>
              </a:rPr>
              <a:t>common approach is to design the PM machine with a </a:t>
            </a:r>
            <a:r>
              <a:rPr lang="en-US" b="1" dirty="0">
                <a:solidFill>
                  <a:srgbClr val="002060"/>
                </a:solidFill>
              </a:rPr>
              <a:t>high enough phase inductance </a:t>
            </a:r>
            <a:r>
              <a:rPr lang="en-US" dirty="0">
                <a:solidFill>
                  <a:srgbClr val="002060"/>
                </a:solidFill>
              </a:rPr>
              <a:t>so as to limit the short-circuit currents to a given </a:t>
            </a:r>
            <a:r>
              <a:rPr lang="en-US" dirty="0" smtClean="0">
                <a:solidFill>
                  <a:srgbClr val="002060"/>
                </a:solidFill>
              </a:rPr>
              <a:t>threshold.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>
                <a:solidFill>
                  <a:srgbClr val="002060"/>
                </a:solidFill>
              </a:rPr>
              <a:t>a consequence, the </a:t>
            </a:r>
            <a:r>
              <a:rPr lang="en-US" b="1" dirty="0">
                <a:solidFill>
                  <a:srgbClr val="002060"/>
                </a:solidFill>
              </a:rPr>
              <a:t>power factor </a:t>
            </a:r>
            <a:r>
              <a:rPr lang="en-US" dirty="0">
                <a:solidFill>
                  <a:srgbClr val="002060"/>
                </a:solidFill>
              </a:rPr>
              <a:t>at healthy conditions is </a:t>
            </a:r>
            <a:r>
              <a:rPr lang="en-US" b="1" dirty="0">
                <a:solidFill>
                  <a:srgbClr val="002060"/>
                </a:solidFill>
              </a:rPr>
              <a:t>low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t </a:t>
            </a:r>
            <a:r>
              <a:rPr lang="en-US" dirty="0">
                <a:solidFill>
                  <a:srgbClr val="002060"/>
                </a:solidFill>
              </a:rPr>
              <a:t>must be ensured that the </a:t>
            </a:r>
            <a:r>
              <a:rPr lang="en-US" b="1" dirty="0">
                <a:solidFill>
                  <a:srgbClr val="002060"/>
                </a:solidFill>
              </a:rPr>
              <a:t>magnetic coupling </a:t>
            </a:r>
            <a:r>
              <a:rPr lang="en-US" dirty="0">
                <a:solidFill>
                  <a:srgbClr val="002060"/>
                </a:solidFill>
              </a:rPr>
              <a:t>between machine phases is reduced in order for the current in the faulted phase not to affect the flux linked by the remaining healthy </a:t>
            </a:r>
            <a:r>
              <a:rPr lang="en-US" dirty="0" smtClean="0">
                <a:solidFill>
                  <a:srgbClr val="002060"/>
                </a:solidFill>
              </a:rPr>
              <a:t>phases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b="1" dirty="0">
                <a:solidFill>
                  <a:srgbClr val="002060"/>
                </a:solidFill>
              </a:rPr>
              <a:t>braking torque </a:t>
            </a:r>
            <a:r>
              <a:rPr lang="en-US" dirty="0">
                <a:solidFill>
                  <a:srgbClr val="002060"/>
                </a:solidFill>
              </a:rPr>
              <a:t>arising from a winding short-circuit fault is another aspect that must be taken into consideration; specially at low </a:t>
            </a:r>
            <a:r>
              <a:rPr lang="en-US" dirty="0" smtClean="0">
                <a:solidFill>
                  <a:srgbClr val="002060"/>
                </a:solidFill>
              </a:rPr>
              <a:t>speeds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Different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approach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Machines with the </a:t>
            </a:r>
            <a:r>
              <a:rPr lang="en-US" b="1" dirty="0">
                <a:solidFill>
                  <a:srgbClr val="002060"/>
                </a:solidFill>
              </a:rPr>
              <a:t>magnets located in the stator </a:t>
            </a:r>
            <a:r>
              <a:rPr lang="en-US" dirty="0">
                <a:solidFill>
                  <a:srgbClr val="002060"/>
                </a:solidFill>
              </a:rPr>
              <a:t>and different kinds of actuators in order to reduce the PM flux linkage.</a:t>
            </a:r>
          </a:p>
        </p:txBody>
      </p:sp>
    </p:spTree>
    <p:extLst>
      <p:ext uri="{BB962C8B-B14F-4D97-AF65-F5344CB8AC3E}">
        <p14:creationId xmlns:p14="http://schemas.microsoft.com/office/powerpoint/2010/main" val="31556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764" y="4619824"/>
            <a:ext cx="880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Kendime not: </a:t>
            </a:r>
            <a:r>
              <a:rPr lang="tr-TR" dirty="0" smtClean="0">
                <a:solidFill>
                  <a:srgbClr val="002060"/>
                </a:solidFill>
              </a:rPr>
              <a:t>Bizim tasarım ne derece </a:t>
            </a:r>
            <a:r>
              <a:rPr lang="tr-TR" dirty="0" err="1" smtClean="0">
                <a:solidFill>
                  <a:srgbClr val="002060"/>
                </a:solidFill>
              </a:rPr>
              <a:t>magnetically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isolated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Maxwell’de</a:t>
            </a:r>
            <a:r>
              <a:rPr lang="tr-TR" dirty="0" smtClean="0">
                <a:solidFill>
                  <a:srgbClr val="002060"/>
                </a:solidFill>
              </a:rPr>
              <a:t> deneyebiliriz. Şöyle ki, sırayla sadece belli fazlara akım versek, diğer fazların (veya modüllerin) </a:t>
            </a:r>
            <a:r>
              <a:rPr lang="tr-TR" dirty="0" err="1" smtClean="0">
                <a:solidFill>
                  <a:srgbClr val="002060"/>
                </a:solidFill>
              </a:rPr>
              <a:t>endüklenen</a:t>
            </a:r>
            <a:r>
              <a:rPr lang="tr-TR" dirty="0" smtClean="0">
                <a:solidFill>
                  <a:srgbClr val="002060"/>
                </a:solidFill>
              </a:rPr>
              <a:t> gerilimlerinde ne kadar değişim olduğuna bakılabilir. 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b="1" dirty="0">
                <a:solidFill>
                  <a:srgbClr val="FF0000"/>
                </a:solidFill>
              </a:rPr>
              <a:t>Kendime not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smtClean="0">
                <a:solidFill>
                  <a:srgbClr val="002060"/>
                </a:solidFill>
              </a:rPr>
              <a:t>Bizim tasarımı (24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)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de </a:t>
            </a:r>
            <a:r>
              <a:rPr lang="tr-TR" dirty="0" err="1" smtClean="0">
                <a:solidFill>
                  <a:srgbClr val="002060"/>
                </a:solidFill>
              </a:rPr>
              <a:t>alternate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teeth</a:t>
            </a:r>
            <a:r>
              <a:rPr lang="tr-TR" dirty="0" smtClean="0">
                <a:solidFill>
                  <a:srgbClr val="002060"/>
                </a:solidFill>
              </a:rPr>
              <a:t> ile denesek mi? Hem performansı vs. nasıl değişiyor hem de yukardakiyle aynı yöntemle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coupling</a:t>
            </a:r>
            <a:r>
              <a:rPr lang="tr-TR" dirty="0" smtClean="0">
                <a:solidFill>
                  <a:srgbClr val="002060"/>
                </a:solidFill>
              </a:rPr>
              <a:t> ne kadar değişiyor bakılabilir.</a:t>
            </a:r>
            <a:endParaRPr lang="tr-TR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935492"/>
            <a:ext cx="4890407" cy="1488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764" y="673889"/>
            <a:ext cx="880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Magnetic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Bildiğimiz </a:t>
            </a:r>
            <a:r>
              <a:rPr lang="tr-TR" dirty="0" err="1" smtClean="0">
                <a:solidFill>
                  <a:srgbClr val="002060"/>
                </a:solidFill>
              </a:rPr>
              <a:t>mutual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19991" y="1417007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62248" y="1155404"/>
            <a:ext cx="561976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32236" y="2036517"/>
            <a:ext cx="1191987" cy="20899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864427" y="1155403"/>
            <a:ext cx="561976" cy="470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764" y="2424238"/>
            <a:ext cx="89072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</a:t>
            </a:r>
            <a:r>
              <a:rPr lang="en-US" b="1" dirty="0" err="1" smtClean="0">
                <a:solidFill>
                  <a:srgbClr val="002060"/>
                </a:solidFill>
              </a:rPr>
              <a:t>echniques</a:t>
            </a:r>
            <a:r>
              <a:rPr lang="en-US" b="1" dirty="0" smtClean="0">
                <a:solidFill>
                  <a:srgbClr val="002060"/>
                </a:solidFill>
              </a:rPr>
              <a:t> to </a:t>
            </a:r>
            <a:r>
              <a:rPr lang="en-US" b="1" dirty="0">
                <a:solidFill>
                  <a:srgbClr val="002060"/>
                </a:solidFill>
              </a:rPr>
              <a:t>reduce the mutual </a:t>
            </a:r>
            <a:r>
              <a:rPr lang="en-US" b="1" dirty="0" err="1" smtClean="0">
                <a:solidFill>
                  <a:srgbClr val="002060"/>
                </a:solidFill>
              </a:rPr>
              <a:t>inductanc</a:t>
            </a:r>
            <a:r>
              <a:rPr lang="tr-TR" b="1" dirty="0" smtClean="0">
                <a:solidFill>
                  <a:srgbClr val="002060"/>
                </a:solidFill>
              </a:rPr>
              <a:t>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o </a:t>
            </a:r>
            <a:r>
              <a:rPr lang="en-US" dirty="0">
                <a:solidFill>
                  <a:srgbClr val="002060"/>
                </a:solidFill>
              </a:rPr>
              <a:t>employ certain winding configurations that inherently lead to a negligible </a:t>
            </a:r>
            <a:r>
              <a:rPr lang="en-US" dirty="0" smtClean="0">
                <a:solidFill>
                  <a:srgbClr val="002060"/>
                </a:solidFill>
              </a:rPr>
              <a:t>coupling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</a:t>
            </a:r>
            <a:r>
              <a:rPr lang="tr-TR" dirty="0" smtClean="0">
                <a:solidFill>
                  <a:srgbClr val="002060"/>
                </a:solidFill>
              </a:rPr>
              <a:t>SM-</a:t>
            </a: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machines, the air-gap component of the mutual inductance between phases can be </a:t>
            </a:r>
            <a:r>
              <a:rPr lang="en-US" dirty="0" smtClean="0">
                <a:solidFill>
                  <a:srgbClr val="002060"/>
                </a:solidFill>
              </a:rPr>
              <a:t>reduced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deep </a:t>
            </a:r>
            <a:r>
              <a:rPr lang="en-US" dirty="0">
                <a:solidFill>
                  <a:srgbClr val="002060"/>
                </a:solidFill>
              </a:rPr>
              <a:t>magnets together with a nonmagnetic retaining </a:t>
            </a:r>
            <a:r>
              <a:rPr lang="en-US" dirty="0" smtClean="0">
                <a:solidFill>
                  <a:srgbClr val="002060"/>
                </a:solidFill>
              </a:rPr>
              <a:t>sleeve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order to reduce the slot leakage component of the mutual inductance, each slot must contain only coils belonging to a single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(Bu </a:t>
            </a:r>
            <a:r>
              <a:rPr lang="tr-TR" b="1" dirty="0" err="1" smtClean="0">
                <a:solidFill>
                  <a:srgbClr val="002060"/>
                </a:solidFill>
              </a:rPr>
              <a:t>alternate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teeth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heralde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Electrical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 power switch or winding </a:t>
            </a:r>
            <a:r>
              <a:rPr lang="en-US" b="1" dirty="0">
                <a:solidFill>
                  <a:srgbClr val="002060"/>
                </a:solidFill>
              </a:rPr>
              <a:t>short-circuit</a:t>
            </a:r>
            <a:r>
              <a:rPr lang="en-US" dirty="0">
                <a:solidFill>
                  <a:srgbClr val="002060"/>
                </a:solidFill>
              </a:rPr>
              <a:t> fault may cause the neutral point of the star connection to rise to the DC link voltage, so that the ability to deliver a net torque is </a:t>
            </a:r>
            <a:r>
              <a:rPr lang="en-US" dirty="0" smtClean="0">
                <a:solidFill>
                  <a:srgbClr val="002060"/>
                </a:solidFill>
              </a:rPr>
              <a:t>lost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By employing a </a:t>
            </a:r>
            <a:r>
              <a:rPr lang="en-US" b="1" dirty="0">
                <a:solidFill>
                  <a:srgbClr val="002060"/>
                </a:solidFill>
              </a:rPr>
              <a:t>full H-bridge inverter</a:t>
            </a:r>
            <a:r>
              <a:rPr lang="en-US" dirty="0">
                <a:solidFill>
                  <a:srgbClr val="002060"/>
                </a:solidFill>
              </a:rPr>
              <a:t>, each machine phase becomes electrically independent and an additional degree of freedom for machine supply is </a:t>
            </a:r>
            <a:r>
              <a:rPr lang="en-US" dirty="0" smtClean="0">
                <a:solidFill>
                  <a:srgbClr val="002060"/>
                </a:solidFill>
              </a:rPr>
              <a:t>gained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lthough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use of a full H-bridge inverter doubles the number of power semiconductor switches, it only slightly increases the volt-amperes rating of the inverter, as each power switch needs to withstand only the phase voltage instead of the line voltage in a star-connected system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5-phase machine </a:t>
            </a:r>
            <a:r>
              <a:rPr lang="en-US" dirty="0">
                <a:solidFill>
                  <a:srgbClr val="002060"/>
                </a:solidFill>
              </a:rPr>
              <a:t>supplied from a half-bridge inverter is capable of delivering a significant amount of torque with a low torque ripple, even after the loss of one phase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Multi 3-phase’lerde bir faz gittiğinde tüm 3-faz’ı uçurmak gerekiyor. Dolayısıyla örneğin 2 modül varsa 1 faz gittiğinde güç %50’ye düşüyor.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Nedir bu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isolation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mevzusu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Thermal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isolation</a:t>
            </a:r>
            <a:r>
              <a:rPr lang="tr-TR" dirty="0" smtClean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If no proper thermal isolation between phases exists, the locally generated heat will propagate to neighboring phases, jeopardizing the integrity of the healthy phase windings isolation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In order to attain an effective thermal isolation between phases, it is necessary </a:t>
            </a:r>
            <a:r>
              <a:rPr lang="en-US" dirty="0" smtClean="0">
                <a:solidFill>
                  <a:srgbClr val="002060"/>
                </a:solidFill>
              </a:rPr>
              <a:t>that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phase windings </a:t>
            </a:r>
            <a:r>
              <a:rPr lang="en-US" dirty="0" smtClean="0">
                <a:solidFill>
                  <a:srgbClr val="002060"/>
                </a:solidFill>
              </a:rPr>
              <a:t>are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physically separated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good thermal path to the cooling surface (most usually the stator outer surface) is </a:t>
            </a:r>
            <a:r>
              <a:rPr lang="en-US" dirty="0" smtClean="0">
                <a:solidFill>
                  <a:srgbClr val="002060"/>
                </a:solidFill>
              </a:rPr>
              <a:t>provided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Bu konuda bir çalışma yapmak gerekir mi?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Beyin kasırgası:</a:t>
            </a:r>
          </a:p>
          <a:p>
            <a:r>
              <a:rPr lang="tr-TR" dirty="0" err="1" smtClean="0">
                <a:solidFill>
                  <a:srgbClr val="002060"/>
                </a:solidFill>
              </a:rPr>
              <a:t>Loss’un</a:t>
            </a:r>
            <a:r>
              <a:rPr lang="tr-TR" dirty="0" smtClean="0">
                <a:solidFill>
                  <a:srgbClr val="002060"/>
                </a:solidFill>
              </a:rPr>
              <a:t> büyük kısmı </a:t>
            </a:r>
            <a:r>
              <a:rPr lang="tr-TR" dirty="0" err="1" smtClean="0">
                <a:solidFill>
                  <a:srgbClr val="002060"/>
                </a:solidFill>
              </a:rPr>
              <a:t>copper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 olarak statorda çıkıyor. Soğumak için de en iyi yol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olarak kasadan havaya doğru ısı transferi (diye biliyorum). Aslında </a:t>
            </a:r>
            <a:r>
              <a:rPr lang="tr-TR" dirty="0" err="1" smtClean="0">
                <a:solidFill>
                  <a:srgbClr val="002060"/>
                </a:solidFill>
              </a:rPr>
              <a:t>back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heigh</a:t>
            </a:r>
            <a:r>
              <a:rPr lang="tr-TR" dirty="0" smtClean="0">
                <a:solidFill>
                  <a:srgbClr val="002060"/>
                </a:solidFill>
              </a:rPr>
              <a:t> ile motorun soğuması arasında bir bağ var.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**</a:t>
            </a:r>
            <a:r>
              <a:rPr lang="en-US" dirty="0" smtClean="0">
                <a:solidFill>
                  <a:srgbClr val="002060"/>
                </a:solidFill>
              </a:rPr>
              <a:t>Additionally</a:t>
            </a:r>
            <a:r>
              <a:rPr lang="en-US" dirty="0">
                <a:solidFill>
                  <a:srgbClr val="002060"/>
                </a:solidFill>
              </a:rPr>
              <a:t>, FSCWs are most commonly employed in </a:t>
            </a:r>
            <a:r>
              <a:rPr lang="en-US" b="1" dirty="0">
                <a:solidFill>
                  <a:srgbClr val="002060"/>
                </a:solidFill>
              </a:rPr>
              <a:t>high pole number </a:t>
            </a:r>
            <a:r>
              <a:rPr lang="en-US" dirty="0">
                <a:solidFill>
                  <a:srgbClr val="002060"/>
                </a:solidFill>
              </a:rPr>
              <a:t>machine designs, for which the multi-pole magnetic circuit with </a:t>
            </a:r>
            <a:r>
              <a:rPr lang="en-US" b="1" dirty="0">
                <a:solidFill>
                  <a:srgbClr val="002060"/>
                </a:solidFill>
              </a:rPr>
              <a:t>small stator yokes </a:t>
            </a:r>
            <a:r>
              <a:rPr lang="en-US" dirty="0">
                <a:solidFill>
                  <a:srgbClr val="002060"/>
                </a:solidFill>
              </a:rPr>
              <a:t>can lead to a significant reduction in the machine’s weight and </a:t>
            </a:r>
            <a:r>
              <a:rPr lang="en-US" dirty="0" err="1" smtClean="0">
                <a:solidFill>
                  <a:srgbClr val="002060"/>
                </a:solidFill>
              </a:rPr>
              <a:t>vol</a:t>
            </a:r>
            <a:r>
              <a:rPr lang="tr-TR" dirty="0" smtClean="0">
                <a:solidFill>
                  <a:srgbClr val="002060"/>
                </a:solidFill>
              </a:rPr>
              <a:t>u</a:t>
            </a:r>
            <a:r>
              <a:rPr lang="en-US" dirty="0" smtClean="0">
                <a:solidFill>
                  <a:srgbClr val="002060"/>
                </a:solidFill>
              </a:rPr>
              <a:t>me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high slot fill factor and the small stator yoke also provide for a </a:t>
            </a:r>
            <a:r>
              <a:rPr lang="en-US" b="1" dirty="0">
                <a:solidFill>
                  <a:srgbClr val="002060"/>
                </a:solidFill>
              </a:rPr>
              <a:t>good thermal path </a:t>
            </a:r>
            <a:r>
              <a:rPr lang="en-US" dirty="0">
                <a:solidFill>
                  <a:srgbClr val="002060"/>
                </a:solidFill>
              </a:rPr>
              <a:t>between the coils and the machine’s outer </a:t>
            </a:r>
            <a:r>
              <a:rPr lang="en-US" dirty="0" smtClean="0">
                <a:solidFill>
                  <a:srgbClr val="002060"/>
                </a:solidFill>
              </a:rPr>
              <a:t>surface</a:t>
            </a:r>
            <a:r>
              <a:rPr lang="tr-TR" dirty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 case of a terminal short-circuit fault, the </a:t>
            </a:r>
            <a:r>
              <a:rPr lang="en-US" dirty="0" smtClean="0">
                <a:solidFill>
                  <a:srgbClr val="002060"/>
                </a:solidFill>
              </a:rPr>
              <a:t>short-circuit </a:t>
            </a:r>
            <a:r>
              <a:rPr lang="en-US" dirty="0">
                <a:solidFill>
                  <a:srgbClr val="002060"/>
                </a:solidFill>
              </a:rPr>
              <a:t>current in a PMSM is mainly limited by the </a:t>
            </a:r>
            <a:r>
              <a:rPr lang="en-US" dirty="0">
                <a:solidFill>
                  <a:srgbClr val="FF0000"/>
                </a:solidFill>
              </a:rPr>
              <a:t>d-axis inductance</a:t>
            </a:r>
            <a:r>
              <a:rPr lang="en-US" dirty="0">
                <a:solidFill>
                  <a:srgbClr val="002060"/>
                </a:solidFill>
              </a:rPr>
              <a:t>; specially at high speeds, when the winding reactance largely dominates over the phase resistance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 err="1" smtClean="0">
                <a:solidFill>
                  <a:srgbClr val="FF0000"/>
                </a:solidFill>
              </a:rPr>
              <a:t>low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speed’de</a:t>
            </a:r>
            <a:r>
              <a:rPr lang="tr-TR" dirty="0" smtClean="0">
                <a:solidFill>
                  <a:srgbClr val="FF0000"/>
                </a:solidFill>
              </a:rPr>
              <a:t> bu iyice sıkıntı).</a:t>
            </a:r>
          </a:p>
          <a:p>
            <a:r>
              <a:rPr lang="en-US" dirty="0">
                <a:solidFill>
                  <a:srgbClr val="002060"/>
                </a:solidFill>
              </a:rPr>
              <a:t>This requirement is usually achieved by designing the slot geometry so that </a:t>
            </a:r>
            <a:r>
              <a:rPr lang="en-US" dirty="0">
                <a:solidFill>
                  <a:srgbClr val="FF0000"/>
                </a:solidFill>
              </a:rPr>
              <a:t>a high slot leakage inductance</a:t>
            </a:r>
            <a:r>
              <a:rPr lang="en-US" dirty="0">
                <a:solidFill>
                  <a:srgbClr val="002060"/>
                </a:solidFill>
              </a:rPr>
              <a:t> is </a:t>
            </a:r>
            <a:r>
              <a:rPr lang="en-US" dirty="0" err="1" smtClean="0">
                <a:solidFill>
                  <a:srgbClr val="002060"/>
                </a:solidFill>
              </a:rPr>
              <a:t>obtaine</a:t>
            </a:r>
            <a:r>
              <a:rPr lang="tr-TR" dirty="0" smtClean="0">
                <a:solidFill>
                  <a:srgbClr val="002060"/>
                </a:solidFill>
              </a:rPr>
              <a:t>d.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64083"/>
              </p:ext>
            </p:extLst>
          </p:nvPr>
        </p:nvGraphicFramePr>
        <p:xfrm>
          <a:off x="236762" y="2574796"/>
          <a:ext cx="53476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536">
                  <a:extLst>
                    <a:ext uri="{9D8B030D-6E8A-4147-A177-3AD203B41FA5}">
                      <a16:colId xmlns:a16="http://schemas.microsoft.com/office/drawing/2014/main" val="109739517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2063554028"/>
                    </a:ext>
                  </a:extLst>
                </a:gridCol>
                <a:gridCol w="1782536">
                  <a:extLst>
                    <a:ext uri="{9D8B030D-6E8A-4147-A177-3AD203B41FA5}">
                      <a16:colId xmlns:a16="http://schemas.microsoft.com/office/drawing/2014/main" val="3868498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Design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9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81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45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Iphm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8.5 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Isc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35 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8.5 A (1.0 </a:t>
                      </a:r>
                      <a:r>
                        <a:rPr lang="tr-TR" dirty="0" err="1" smtClean="0">
                          <a:solidFill>
                            <a:srgbClr val="FF0000"/>
                          </a:solidFill>
                        </a:rPr>
                        <a:t>pu</a:t>
                      </a:r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2.87</a:t>
                      </a:r>
                      <a:r>
                        <a:rPr lang="tr-TR" baseline="0" dirty="0" smtClean="0"/>
                        <a:t>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Geometri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0.78 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Arttırılabilir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mi?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3.66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15.16 mH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Power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0.972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rgbClr val="FF0000"/>
                          </a:solidFill>
                        </a:rPr>
                        <a:t>0.707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63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r>
                        <a:rPr lang="tr-TR" baseline="30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3440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12328" y="4830729"/>
            <a:ext cx="3031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002060"/>
                </a:solidFill>
              </a:rPr>
              <a:t>Kabuller: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No </a:t>
            </a:r>
            <a:r>
              <a:rPr lang="tr-TR" sz="1600" dirty="0" err="1" smtClean="0">
                <a:solidFill>
                  <a:srgbClr val="002060"/>
                </a:solidFill>
              </a:rPr>
              <a:t>saliency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err="1" smtClean="0">
                <a:solidFill>
                  <a:srgbClr val="002060"/>
                </a:solidFill>
              </a:rPr>
              <a:t>Iphm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and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Ephm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are</a:t>
            </a:r>
            <a:r>
              <a:rPr lang="tr-TR" sz="1600" dirty="0" smtClean="0">
                <a:solidFill>
                  <a:srgbClr val="002060"/>
                </a:solidFill>
              </a:rPr>
              <a:t> in-</a:t>
            </a:r>
            <a:r>
              <a:rPr lang="tr-TR" sz="1600" dirty="0" err="1" smtClean="0">
                <a:solidFill>
                  <a:srgbClr val="002060"/>
                </a:solidFill>
              </a:rPr>
              <a:t>phase</a:t>
            </a:r>
            <a:endParaRPr lang="tr-TR" sz="1600" dirty="0" smtClean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3079" y="5328499"/>
            <a:ext cx="56924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36838" y="5865730"/>
            <a:ext cx="3031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</a:rPr>
              <a:t>Not a </a:t>
            </a:r>
            <a:r>
              <a:rPr lang="tr-TR" sz="1600" dirty="0" err="1" smtClean="0">
                <a:solidFill>
                  <a:srgbClr val="FF0000"/>
                </a:solidFill>
              </a:rPr>
              <a:t>coincidence</a:t>
            </a:r>
            <a:r>
              <a:rPr lang="tr-TR" sz="1600" dirty="0" smtClean="0">
                <a:solidFill>
                  <a:srgbClr val="FF0000"/>
                </a:solidFill>
              </a:rPr>
              <a:t>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36838" y="6204284"/>
            <a:ext cx="30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/>
              <a:t>kVA</a:t>
            </a:r>
            <a:r>
              <a:rPr lang="tr-TR" dirty="0" smtClean="0"/>
              <a:t> </a:t>
            </a:r>
            <a:r>
              <a:rPr lang="tr-TR" dirty="0" err="1" smtClean="0"/>
              <a:t>rating</a:t>
            </a:r>
            <a:r>
              <a:rPr lang="tr-TR" dirty="0" smtClean="0"/>
              <a:t> %40 arttı.</a:t>
            </a:r>
          </a:p>
        </p:txBody>
      </p:sp>
    </p:spTree>
    <p:extLst>
      <p:ext uri="{BB962C8B-B14F-4D97-AF65-F5344CB8AC3E}">
        <p14:creationId xmlns:p14="http://schemas.microsoft.com/office/powerpoint/2010/main" val="3402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Having a high phase inductance results in an increased stator iron flux, if compared to a machine with negligible inductance. This demands that the stator yoke is increased by a factor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√2.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Why</a:t>
            </a:r>
            <a:r>
              <a:rPr lang="tr-T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 önceki analizde çıkmıştı bu </a:t>
            </a:r>
            <a:r>
              <a:rPr lang="en-US" dirty="0">
                <a:solidFill>
                  <a:srgbClr val="002060"/>
                </a:solidFill>
              </a:rPr>
              <a:t>√</a:t>
            </a:r>
            <a:r>
              <a:rPr lang="en-US" dirty="0" smtClean="0">
                <a:solidFill>
                  <a:srgbClr val="002060"/>
                </a:solidFill>
              </a:rPr>
              <a:t>2</a:t>
            </a:r>
            <a:r>
              <a:rPr lang="tr-TR" dirty="0" smtClean="0">
                <a:solidFill>
                  <a:srgbClr val="002060"/>
                </a:solidFill>
              </a:rPr>
              <a:t>. Aslında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değil de arada bir değer yapılsa? Ne şiş yansın ne kebap…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FF0000"/>
                </a:solidFill>
              </a:rPr>
              <a:t>Gözlem</a:t>
            </a:r>
            <a:r>
              <a:rPr lang="tr-TR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>
                <a:solidFill>
                  <a:srgbClr val="002060"/>
                </a:solidFill>
              </a:rPr>
              <a:t>Power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factor</a:t>
            </a:r>
            <a:r>
              <a:rPr lang="tr-TR" dirty="0" smtClean="0">
                <a:solidFill>
                  <a:srgbClr val="002060"/>
                </a:solidFill>
              </a:rPr>
              <a:t> düştükçe akım artmıyor muydu normalde? </a:t>
            </a:r>
            <a:r>
              <a:rPr lang="tr-TR" dirty="0" err="1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 size büyüyordu falan. Önceki analizde </a:t>
            </a:r>
            <a:r>
              <a:rPr lang="tr-TR" dirty="0" err="1" smtClean="0">
                <a:solidFill>
                  <a:srgbClr val="002060"/>
                </a:solidFill>
              </a:rPr>
              <a:t>bi</a:t>
            </a:r>
            <a:r>
              <a:rPr lang="tr-TR" dirty="0" smtClean="0">
                <a:solidFill>
                  <a:srgbClr val="002060"/>
                </a:solidFill>
              </a:rPr>
              <a:t> gariplik var sanki. Gerilim (</a:t>
            </a:r>
            <a:r>
              <a:rPr lang="tr-TR" dirty="0" err="1" smtClean="0">
                <a:solidFill>
                  <a:srgbClr val="002060"/>
                </a:solidFill>
              </a:rPr>
              <a:t>Vt</a:t>
            </a:r>
            <a:r>
              <a:rPr lang="tr-TR" dirty="0" smtClean="0">
                <a:solidFill>
                  <a:srgbClr val="002060"/>
                </a:solidFill>
              </a:rPr>
              <a:t>) 83 </a:t>
            </a:r>
            <a:r>
              <a:rPr lang="tr-TR" dirty="0" err="1" smtClean="0">
                <a:solidFill>
                  <a:srgbClr val="002060"/>
                </a:solidFill>
              </a:rPr>
              <a:t>V’tan</a:t>
            </a:r>
            <a:r>
              <a:rPr lang="tr-TR" dirty="0" smtClean="0">
                <a:solidFill>
                  <a:srgbClr val="002060"/>
                </a:solidFill>
              </a:rPr>
              <a:t> 114 </a:t>
            </a:r>
            <a:r>
              <a:rPr lang="tr-TR" dirty="0" err="1" smtClean="0">
                <a:solidFill>
                  <a:srgbClr val="002060"/>
                </a:solidFill>
              </a:rPr>
              <a:t>V’a</a:t>
            </a:r>
            <a:r>
              <a:rPr lang="tr-TR" dirty="0" smtClean="0">
                <a:solidFill>
                  <a:srgbClr val="002060"/>
                </a:solidFill>
              </a:rPr>
              <a:t> çıktı. DC bara gerilimi yetmiyorsa akımı arttırmak gerekecek. Eph düşük, Iph yüksek yeni bir tasarım mı yapılacak?</a:t>
            </a:r>
          </a:p>
          <a:p>
            <a:endParaRPr lang="tr-TR" b="1" dirty="0" smtClean="0">
              <a:solidFill>
                <a:srgbClr val="002060"/>
              </a:solidFill>
            </a:endParaRPr>
          </a:p>
          <a:p>
            <a:r>
              <a:rPr lang="tr-TR" sz="2000" b="1" dirty="0" smtClean="0">
                <a:solidFill>
                  <a:srgbClr val="002060"/>
                </a:solidFill>
              </a:rPr>
              <a:t>H-</a:t>
            </a:r>
            <a:r>
              <a:rPr lang="tr-TR" sz="2000" b="1" dirty="0" err="1" smtClean="0">
                <a:solidFill>
                  <a:srgbClr val="002060"/>
                </a:solidFill>
              </a:rPr>
              <a:t>bridge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dirty="0" smtClean="0">
                <a:solidFill>
                  <a:srgbClr val="002060"/>
                </a:solidFill>
              </a:rPr>
              <a:t>3-phase </a:t>
            </a:r>
            <a:r>
              <a:rPr lang="tr-TR" sz="2000" dirty="0" err="1" smtClean="0">
                <a:solidFill>
                  <a:srgbClr val="002060"/>
                </a:solidFill>
              </a:rPr>
              <a:t>inverter</a:t>
            </a:r>
            <a:r>
              <a:rPr lang="tr-TR" sz="2000" dirty="0" smtClean="0">
                <a:solidFill>
                  <a:srgbClr val="002060"/>
                </a:solidFill>
              </a:rPr>
              <a:t> ve </a:t>
            </a:r>
            <a:r>
              <a:rPr lang="tr-TR" sz="2000" dirty="0" err="1" smtClean="0">
                <a:solidFill>
                  <a:srgbClr val="002060"/>
                </a:solidFill>
              </a:rPr>
              <a:t>inductance</a:t>
            </a:r>
            <a:r>
              <a:rPr lang="tr-TR" sz="2000" dirty="0" smtClean="0">
                <a:solidFill>
                  <a:srgbClr val="002060"/>
                </a:solidFill>
              </a:rPr>
              <a:t> üzerine bir analiz: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For a 3-phase system,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 of a full H-bridge inverter is </a:t>
            </a:r>
            <a:r>
              <a:rPr lang="en-US" b="1" dirty="0">
                <a:solidFill>
                  <a:srgbClr val="002060"/>
                </a:solidFill>
              </a:rPr>
              <a:t>2</a:t>
            </a:r>
            <a:r>
              <a:rPr lang="en-US" b="1" dirty="0" smtClean="0">
                <a:solidFill>
                  <a:srgbClr val="002060"/>
                </a:solidFill>
              </a:rPr>
              <a:t>/√3 </a:t>
            </a:r>
            <a:r>
              <a:rPr lang="en-US" b="1" dirty="0">
                <a:solidFill>
                  <a:srgbClr val="002060"/>
                </a:solidFill>
              </a:rPr>
              <a:t>times </a:t>
            </a:r>
            <a:r>
              <a:rPr lang="en-US" dirty="0">
                <a:solidFill>
                  <a:srgbClr val="002060"/>
                </a:solidFill>
              </a:rPr>
              <a:t>that of a half-bridge </a:t>
            </a:r>
            <a:r>
              <a:rPr lang="en-US" dirty="0" smtClean="0">
                <a:solidFill>
                  <a:srgbClr val="002060"/>
                </a:solidFill>
              </a:rPr>
              <a:t>inverter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15 %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err="1" smtClean="0">
                <a:solidFill>
                  <a:srgbClr val="002060"/>
                </a:solidFill>
              </a:rPr>
              <a:t>Power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factor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1.0 </a:t>
            </a:r>
            <a:r>
              <a:rPr lang="tr-TR" dirty="0" err="1" smtClean="0">
                <a:solidFill>
                  <a:srgbClr val="002060"/>
                </a:solidFill>
              </a:rPr>
              <a:t>pu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 is </a:t>
            </a:r>
            <a:r>
              <a:rPr lang="tr-TR" b="1" dirty="0" smtClean="0">
                <a:solidFill>
                  <a:srgbClr val="002060"/>
                </a:solidFill>
              </a:rPr>
              <a:t>1</a:t>
            </a:r>
            <a:r>
              <a:rPr lang="en-US" b="1" dirty="0" smtClean="0">
                <a:solidFill>
                  <a:srgbClr val="002060"/>
                </a:solidFill>
              </a:rPr>
              <a:t>/√</a:t>
            </a:r>
            <a:r>
              <a:rPr lang="tr-TR" b="1" dirty="0" smtClean="0">
                <a:solidFill>
                  <a:srgbClr val="002060"/>
                </a:solidFill>
              </a:rPr>
              <a:t>2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tr-TR" b="1" dirty="0" smtClean="0">
                <a:solidFill>
                  <a:srgbClr val="002060"/>
                </a:solidFill>
              </a:rPr>
              <a:t>41 %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Total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increases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2√</a:t>
            </a:r>
            <a:r>
              <a:rPr lang="tr-TR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√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r>
              <a:rPr lang="tr-TR" b="1" dirty="0" smtClean="0">
                <a:solidFill>
                  <a:srgbClr val="FF0000"/>
                </a:solidFill>
              </a:rPr>
              <a:t> (63%)</a:t>
            </a:r>
            <a:r>
              <a:rPr lang="tr-T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b="1" dirty="0">
                <a:solidFill>
                  <a:srgbClr val="002060"/>
                </a:solidFill>
              </a:rPr>
              <a:t>current angle </a:t>
            </a:r>
            <a:r>
              <a:rPr lang="en-US" dirty="0">
                <a:solidFill>
                  <a:srgbClr val="002060"/>
                </a:solidFill>
              </a:rPr>
              <a:t>with respect to the </a:t>
            </a:r>
            <a:r>
              <a:rPr lang="en-US" b="1" dirty="0">
                <a:solidFill>
                  <a:srgbClr val="002060"/>
                </a:solidFill>
              </a:rPr>
              <a:t>back-EMF</a:t>
            </a:r>
            <a:r>
              <a:rPr lang="en-US" dirty="0">
                <a:solidFill>
                  <a:srgbClr val="002060"/>
                </a:solidFill>
              </a:rPr>
              <a:t> can be advanced by </a:t>
            </a:r>
            <a:r>
              <a:rPr lang="en-US" b="1" dirty="0">
                <a:solidFill>
                  <a:srgbClr val="002060"/>
                </a:solidFill>
              </a:rPr>
              <a:t>ψ = 30◦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his </a:t>
            </a:r>
            <a:r>
              <a:rPr lang="en-US" dirty="0">
                <a:solidFill>
                  <a:srgbClr val="002060"/>
                </a:solidFill>
              </a:rPr>
              <a:t>increases the </a:t>
            </a:r>
            <a:r>
              <a:rPr lang="en-US" b="1" dirty="0">
                <a:solidFill>
                  <a:srgbClr val="002060"/>
                </a:solidFill>
              </a:rPr>
              <a:t>current</a:t>
            </a:r>
            <a:r>
              <a:rPr lang="en-US" dirty="0">
                <a:solidFill>
                  <a:srgbClr val="002060"/>
                </a:solidFill>
              </a:rPr>
              <a:t> necessary to deliver the rated</a:t>
            </a:r>
            <a:r>
              <a:rPr lang="en-US" b="1" dirty="0">
                <a:solidFill>
                  <a:srgbClr val="002060"/>
                </a:solidFill>
              </a:rPr>
              <a:t> torque by a 15%, </a:t>
            </a:r>
            <a:r>
              <a:rPr lang="en-US" dirty="0">
                <a:solidFill>
                  <a:srgbClr val="002060"/>
                </a:solidFill>
              </a:rPr>
              <a:t>but </a:t>
            </a:r>
            <a:r>
              <a:rPr lang="en-US" b="1" dirty="0">
                <a:solidFill>
                  <a:srgbClr val="002060"/>
                </a:solidFill>
              </a:rPr>
              <a:t>reduces</a:t>
            </a:r>
            <a:r>
              <a:rPr lang="en-US" dirty="0">
                <a:solidFill>
                  <a:srgbClr val="002060"/>
                </a:solidFill>
              </a:rPr>
              <a:t> the required </a:t>
            </a:r>
            <a:r>
              <a:rPr lang="en-US" b="1" dirty="0">
                <a:solidFill>
                  <a:srgbClr val="002060"/>
                </a:solidFill>
              </a:rPr>
              <a:t>voltage</a:t>
            </a:r>
            <a:r>
              <a:rPr lang="en-US" dirty="0">
                <a:solidFill>
                  <a:srgbClr val="002060"/>
                </a:solidFill>
              </a:rPr>
              <a:t> by a </a:t>
            </a:r>
            <a:r>
              <a:rPr lang="en-US" b="1" dirty="0">
                <a:solidFill>
                  <a:srgbClr val="002060"/>
                </a:solidFill>
              </a:rPr>
              <a:t>29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 </a:t>
            </a:r>
            <a:r>
              <a:rPr lang="tr-TR" b="1" dirty="0" err="1" smtClean="0">
                <a:solidFill>
                  <a:srgbClr val="002060"/>
                </a:solidFill>
              </a:rPr>
              <a:t>kVA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reduction</a:t>
            </a:r>
            <a:r>
              <a:rPr lang="tr-TR" b="1" dirty="0" smtClean="0">
                <a:solidFill>
                  <a:srgbClr val="002060"/>
                </a:solidFill>
              </a:rPr>
              <a:t> =&gt; 18%.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FF0000"/>
                </a:solidFill>
              </a:rPr>
              <a:t>In</a:t>
            </a:r>
            <a:r>
              <a:rPr lang="tr-TR" dirty="0" smtClean="0">
                <a:solidFill>
                  <a:srgbClr val="FF0000"/>
                </a:solidFill>
              </a:rPr>
              <a:t> total, </a:t>
            </a:r>
            <a:r>
              <a:rPr lang="tr-TR" b="1" dirty="0" err="1" smtClean="0">
                <a:solidFill>
                  <a:srgbClr val="FF0000"/>
                </a:solidFill>
              </a:rPr>
              <a:t>kVA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rating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</a:rPr>
              <a:t>increased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by</a:t>
            </a:r>
            <a:r>
              <a:rPr lang="tr-TR" b="1" dirty="0" smtClean="0">
                <a:solidFill>
                  <a:srgbClr val="FF0000"/>
                </a:solidFill>
              </a:rPr>
              <a:t> 34%.</a:t>
            </a:r>
          </a:p>
        </p:txBody>
      </p:sp>
    </p:spTree>
    <p:extLst>
      <p:ext uri="{BB962C8B-B14F-4D97-AF65-F5344CB8AC3E}">
        <p14:creationId xmlns:p14="http://schemas.microsoft.com/office/powerpoint/2010/main" val="3017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Self-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inductance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880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</a:rPr>
              <a:t>Remarks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Fractional-slot concentrated-windings inherently lead to </a:t>
            </a:r>
            <a:r>
              <a:rPr lang="en-US" b="1" dirty="0">
                <a:solidFill>
                  <a:srgbClr val="002060"/>
                </a:solidFill>
              </a:rPr>
              <a:t>high slot leakage inductances </a:t>
            </a:r>
            <a:r>
              <a:rPr lang="en-US" dirty="0">
                <a:solidFill>
                  <a:srgbClr val="002060"/>
                </a:solidFill>
              </a:rPr>
              <a:t>and </a:t>
            </a:r>
            <a:r>
              <a:rPr lang="en-US" b="1" dirty="0">
                <a:solidFill>
                  <a:srgbClr val="002060"/>
                </a:solidFill>
              </a:rPr>
              <a:t>high air-gap harmonic leakage components </a:t>
            </a:r>
            <a:r>
              <a:rPr lang="en-US" dirty="0">
                <a:solidFill>
                  <a:srgbClr val="002060"/>
                </a:solidFill>
              </a:rPr>
              <a:t>due to the rich harmonic content of the armature MMF </a:t>
            </a:r>
            <a:r>
              <a:rPr lang="en-US" dirty="0" smtClean="0">
                <a:solidFill>
                  <a:srgbClr val="002060"/>
                </a:solidFill>
              </a:rPr>
              <a:t>distribution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In </a:t>
            </a:r>
            <a:r>
              <a:rPr lang="en-US" dirty="0">
                <a:solidFill>
                  <a:srgbClr val="002060"/>
                </a:solidFill>
              </a:rPr>
              <a:t>case of single-layer FSCWs, the increased MMF harmonic content compared to double-layer windings and the higher number of conductors belonging to the same phase in each slot leads to the </a:t>
            </a:r>
            <a:r>
              <a:rPr lang="en-US" b="1" dirty="0">
                <a:solidFill>
                  <a:srgbClr val="002060"/>
                </a:solidFill>
              </a:rPr>
              <a:t>highest phase self-inductance </a:t>
            </a:r>
            <a:r>
              <a:rPr lang="en-US" dirty="0">
                <a:solidFill>
                  <a:srgbClr val="002060"/>
                </a:solidFill>
              </a:rPr>
              <a:t>values.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Stator-1: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70273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Types of 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open-circuit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faults;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inter-turn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faults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line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ground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</a:p>
          <a:p>
            <a:pPr lvl="1"/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short-circuit 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ransistor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open circuit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DC bus capacitor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faults.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Power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supply failure or AC line fault in mains supplied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rectifier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Sensor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Control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equipment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Bearing 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faults.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Static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and dynamic eccentricity conditions (due to a bent shaft or a shaft misalignment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Gearbox </a:t>
            </a:r>
            <a:r>
              <a:rPr lang="en-US" sz="2000" dirty="0">
                <a:solidFill>
                  <a:srgbClr val="7030A0"/>
                </a:solidFill>
                <a:cs typeface="Arial" panose="020B0604020202020204" pitchFamily="34" charset="0"/>
              </a:rPr>
              <a:t>faults in non direct-driven machines</a:t>
            </a:r>
            <a:r>
              <a:rPr lang="en-US" sz="2000" dirty="0" smtClean="0">
                <a:solidFill>
                  <a:srgbClr val="7030A0"/>
                </a:solidFill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15" y="1612931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0977" y="2520374"/>
            <a:ext cx="2296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FF0000"/>
                </a:solidFill>
              </a:rPr>
              <a:t>Nasıl bir fark var?</a:t>
            </a:r>
          </a:p>
        </p:txBody>
      </p:sp>
    </p:spTree>
    <p:extLst>
      <p:ext uri="{BB962C8B-B14F-4D97-AF65-F5344CB8AC3E}">
        <p14:creationId xmlns:p14="http://schemas.microsoft.com/office/powerpoint/2010/main" val="2967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Stator-2: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" y="2141983"/>
            <a:ext cx="8766402" cy="3282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" y="5493490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3-phase, </a:t>
            </a:r>
            <a:r>
              <a:rPr lang="tr-TR" dirty="0" err="1" smtClean="0">
                <a:solidFill>
                  <a:srgbClr val="002060"/>
                </a:solidFill>
              </a:rPr>
              <a:t>Qs</a:t>
            </a:r>
            <a:r>
              <a:rPr lang="tr-TR" dirty="0" smtClean="0">
                <a:solidFill>
                  <a:srgbClr val="002060"/>
                </a:solidFill>
              </a:rPr>
              <a:t> = 12, p = 10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Gerçekten varmış böyle şeyler</a:t>
            </a:r>
            <a:br>
              <a:rPr lang="tr-TR" dirty="0" smtClean="0">
                <a:solidFill>
                  <a:srgbClr val="FF0000"/>
                </a:solidFill>
              </a:rPr>
            </a:br>
            <a:endParaRPr lang="tr-T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Stator-3: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57197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Stator-4: </a:t>
            </a:r>
            <a:r>
              <a:rPr lang="tr-TR" sz="2000" b="1" dirty="0" err="1" smtClean="0">
                <a:solidFill>
                  <a:srgbClr val="002060"/>
                </a:solidFill>
              </a:rPr>
              <a:t>All-teeth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60314"/>
            <a:ext cx="5021138" cy="50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Stator-5: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physically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94573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Stator-6: </a:t>
            </a:r>
            <a:r>
              <a:rPr lang="tr-TR" sz="2000" b="1" dirty="0" err="1" smtClean="0">
                <a:solidFill>
                  <a:srgbClr val="002060"/>
                </a:solidFill>
              </a:rPr>
              <a:t>Alternate-teeth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tr-TR" sz="2000" b="1" dirty="0" err="1" smtClean="0">
                <a:solidFill>
                  <a:srgbClr val="002060"/>
                </a:solidFill>
              </a:rPr>
              <a:t>shifted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modular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29259"/>
            <a:ext cx="5021138" cy="50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4645479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tr-TR" sz="2000" b="1" dirty="0" smtClean="0">
              <a:solidFill>
                <a:srgbClr val="002060"/>
              </a:solidFill>
            </a:endParaRPr>
          </a:p>
          <a:p>
            <a:pPr algn="ctr"/>
            <a:r>
              <a:rPr lang="tr-TR" sz="2000" b="1" dirty="0" err="1" smtClean="0">
                <a:solidFill>
                  <a:srgbClr val="002060"/>
                </a:solidFill>
              </a:rPr>
              <a:t>Alternate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teeth</a:t>
            </a:r>
            <a:r>
              <a:rPr lang="tr-TR" sz="2000" b="1" dirty="0" smtClean="0">
                <a:solidFill>
                  <a:srgbClr val="002060"/>
                </a:solidFill>
              </a:rPr>
              <a:t> (</a:t>
            </a:r>
            <a:r>
              <a:rPr lang="tr-TR" sz="2000" b="1" dirty="0" err="1" smtClean="0">
                <a:solidFill>
                  <a:srgbClr val="002060"/>
                </a:solidFill>
              </a:rPr>
              <a:t>Single</a:t>
            </a:r>
            <a:r>
              <a:rPr lang="tr-TR" sz="2000" b="1" dirty="0" smtClean="0">
                <a:solidFill>
                  <a:srgbClr val="002060"/>
                </a:solidFill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slot </a:t>
            </a:r>
            <a:r>
              <a:rPr lang="en-US" dirty="0">
                <a:solidFill>
                  <a:srgbClr val="002060"/>
                </a:solidFill>
              </a:rPr>
              <a:t>fill factor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additional insulation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H</a:t>
            </a:r>
            <a:r>
              <a:rPr lang="en-US" dirty="0" err="1" smtClean="0">
                <a:solidFill>
                  <a:srgbClr val="002060"/>
                </a:solidFill>
              </a:rPr>
              <a:t>igher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phase </a:t>
            </a:r>
            <a:r>
              <a:rPr lang="en-US" dirty="0" smtClean="0">
                <a:solidFill>
                  <a:srgbClr val="002060"/>
                </a:solidFill>
              </a:rPr>
              <a:t>self-inductance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smtClean="0">
                <a:solidFill>
                  <a:srgbClr val="002060"/>
                </a:solidFill>
              </a:rPr>
              <a:t>L</a:t>
            </a:r>
            <a:r>
              <a:rPr lang="en-US" dirty="0" err="1" smtClean="0">
                <a:solidFill>
                  <a:srgbClr val="002060"/>
                </a:solidFill>
              </a:rPr>
              <a:t>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Higher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physical </a:t>
            </a:r>
            <a:r>
              <a:rPr lang="en-US" dirty="0">
                <a:solidFill>
                  <a:srgbClr val="002060"/>
                </a:solidFill>
              </a:rPr>
              <a:t>and thermal isolation </a:t>
            </a:r>
            <a:r>
              <a:rPr lang="tr-TR" dirty="0" smtClean="0">
                <a:solidFill>
                  <a:srgbClr val="002060"/>
                </a:solidFill>
              </a:rPr>
              <a:t>(</a:t>
            </a:r>
            <a:r>
              <a:rPr lang="en-US" dirty="0" smtClean="0">
                <a:solidFill>
                  <a:srgbClr val="002060"/>
                </a:solidFill>
              </a:rPr>
              <a:t>improved fault-</a:t>
            </a:r>
            <a:r>
              <a:rPr lang="en-US" dirty="0" err="1" smtClean="0">
                <a:solidFill>
                  <a:srgbClr val="002060"/>
                </a:solidFill>
              </a:rPr>
              <a:t>toleran</a:t>
            </a:r>
            <a:r>
              <a:rPr lang="tr-TR" dirty="0" smtClean="0">
                <a:solidFill>
                  <a:srgbClr val="002060"/>
                </a:solidFill>
              </a:rPr>
              <a:t>t </a:t>
            </a:r>
            <a:r>
              <a:rPr lang="tr-TR" dirty="0" err="1" smtClean="0">
                <a:solidFill>
                  <a:srgbClr val="002060"/>
                </a:solidFill>
              </a:rPr>
              <a:t>capability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tr-TR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Easier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manufacturing</a:t>
            </a:r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endParaRPr lang="tr-TR" b="1" dirty="0">
              <a:solidFill>
                <a:srgbClr val="002060"/>
              </a:solidFill>
            </a:endParaRP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All-teeth</a:t>
            </a:r>
            <a:r>
              <a:rPr lang="tr-TR" b="1" dirty="0" smtClean="0">
                <a:solidFill>
                  <a:srgbClr val="002060"/>
                </a:solidFill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</a:rPr>
              <a:t>Double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layer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end-windings are </a:t>
            </a:r>
            <a:r>
              <a:rPr lang="en-US" dirty="0" smtClean="0">
                <a:solidFill>
                  <a:srgbClr val="002060"/>
                </a:solidFill>
              </a:rPr>
              <a:t>shorter</a:t>
            </a:r>
            <a:endParaRPr lang="tr-TR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induced back-EMF waveform </a:t>
            </a:r>
            <a:r>
              <a:rPr lang="tr-TR" dirty="0" err="1" smtClean="0">
                <a:solidFill>
                  <a:srgbClr val="002060"/>
                </a:solidFill>
              </a:rPr>
              <a:t>are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more </a:t>
            </a:r>
            <a:r>
              <a:rPr lang="en-US" dirty="0" smtClean="0">
                <a:solidFill>
                  <a:srgbClr val="002060"/>
                </a:solidFill>
              </a:rPr>
              <a:t>sinusoidal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dirty="0" err="1" smtClean="0">
                <a:solidFill>
                  <a:srgbClr val="002060"/>
                </a:solidFill>
              </a:rPr>
              <a:t>Lower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air-gap MMF harmonic and subharmonic </a:t>
            </a:r>
            <a:r>
              <a:rPr lang="en-US" dirty="0" smtClean="0">
                <a:solidFill>
                  <a:srgbClr val="002060"/>
                </a:solidFill>
              </a:rPr>
              <a:t>content</a:t>
            </a:r>
            <a:r>
              <a:rPr lang="tr-TR" dirty="0" smtClean="0">
                <a:solidFill>
                  <a:srgbClr val="002060"/>
                </a:solidFill>
              </a:rPr>
              <a:t> (rotor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unbalanced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radial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forces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ripple</a:t>
            </a:r>
            <a:r>
              <a:rPr lang="tr-TR" dirty="0" smtClean="0">
                <a:solidFill>
                  <a:srgbClr val="002060"/>
                </a:solidFill>
              </a:rPr>
              <a:t>, </a:t>
            </a:r>
            <a:r>
              <a:rPr lang="tr-TR" dirty="0" err="1" smtClean="0">
                <a:solidFill>
                  <a:srgbClr val="002060"/>
                </a:solidFill>
              </a:rPr>
              <a:t>vibration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etc</a:t>
            </a:r>
            <a:r>
              <a:rPr lang="tr-TR" dirty="0" smtClean="0">
                <a:solidFill>
                  <a:srgbClr val="002060"/>
                </a:solidFill>
              </a:rPr>
              <a:t>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66" y="673889"/>
            <a:ext cx="2771881" cy="277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66" y="3992336"/>
            <a:ext cx="2771881" cy="27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0240" y="4550822"/>
            <a:ext cx="3224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 smtClean="0">
                <a:solidFill>
                  <a:srgbClr val="002060"/>
                </a:solidFill>
              </a:rPr>
              <a:t>Mixed </a:t>
            </a:r>
            <a:r>
              <a:rPr lang="tr-TR" sz="2000" dirty="0" err="1" smtClean="0">
                <a:solidFill>
                  <a:srgbClr val="002060"/>
                </a:solidFill>
              </a:rPr>
              <a:t>single</a:t>
            </a:r>
            <a:r>
              <a:rPr lang="tr-TR" sz="2000" dirty="0" smtClean="0">
                <a:solidFill>
                  <a:srgbClr val="002060"/>
                </a:solidFill>
              </a:rPr>
              <a:t>/</a:t>
            </a:r>
            <a:r>
              <a:rPr lang="tr-TR" sz="2000" dirty="0" err="1" smtClean="0">
                <a:solidFill>
                  <a:srgbClr val="002060"/>
                </a:solidFill>
              </a:rPr>
              <a:t>double-layer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8" t="22789" r="63900" b="7313"/>
          <a:stretch/>
        </p:blipFill>
        <p:spPr>
          <a:xfrm>
            <a:off x="4874079" y="673889"/>
            <a:ext cx="3837214" cy="378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331" t="13662" r="8650" b="3855"/>
          <a:stretch/>
        </p:blipFill>
        <p:spPr>
          <a:xfrm>
            <a:off x="65313" y="2791931"/>
            <a:ext cx="3976007" cy="4000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13" y="2364835"/>
            <a:ext cx="4229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Four-layer FSCW machine with </a:t>
            </a:r>
            <a:r>
              <a:rPr lang="en-US" sz="2000" dirty="0" err="1">
                <a:solidFill>
                  <a:srgbClr val="002060"/>
                </a:solidFill>
              </a:rPr>
              <a:t>yq</a:t>
            </a:r>
            <a:r>
              <a:rPr lang="en-US" sz="2000" dirty="0">
                <a:solidFill>
                  <a:srgbClr val="002060"/>
                </a:solidFill>
              </a:rPr>
              <a:t> = </a:t>
            </a:r>
            <a:r>
              <a:rPr lang="en-US" sz="2000" dirty="0" smtClean="0">
                <a:solidFill>
                  <a:srgbClr val="002060"/>
                </a:solidFill>
              </a:rPr>
              <a:t>2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Stator-7: </a:t>
            </a:r>
            <a:r>
              <a:rPr lang="en-US" sz="2000" b="1" dirty="0" smtClean="0">
                <a:solidFill>
                  <a:srgbClr val="002060"/>
                </a:solidFill>
              </a:rPr>
              <a:t>Alternate teeth</a:t>
            </a:r>
            <a:r>
              <a:rPr lang="tr-TR" sz="2000" b="1" dirty="0" smtClean="0">
                <a:solidFill>
                  <a:srgbClr val="002060"/>
                </a:solidFill>
              </a:rPr>
              <a:t>, </a:t>
            </a:r>
            <a:r>
              <a:rPr lang="en-US" sz="2000" b="1" dirty="0" smtClean="0">
                <a:solidFill>
                  <a:srgbClr val="002060"/>
                </a:solidFill>
              </a:rPr>
              <a:t>Double stator</a:t>
            </a:r>
            <a:endParaRPr lang="tr-TR" sz="2000" b="1" dirty="0" smtClean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670080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7757" y="5769760"/>
            <a:ext cx="24901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Mümkün mü?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Veya bunun </a:t>
            </a:r>
            <a:r>
              <a:rPr lang="tr-TR" sz="2000" dirty="0" err="1" smtClean="0">
                <a:solidFill>
                  <a:srgbClr val="FF0000"/>
                </a:solidFill>
              </a:rPr>
              <a:t>all-teeth</a:t>
            </a:r>
            <a:r>
              <a:rPr lang="tr-TR" sz="2000" dirty="0" smtClean="0">
                <a:solidFill>
                  <a:srgbClr val="FF0000"/>
                </a:solidFill>
              </a:rPr>
              <a:t> olanı…</a:t>
            </a:r>
          </a:p>
        </p:txBody>
      </p:sp>
    </p:spTree>
    <p:extLst>
      <p:ext uri="{BB962C8B-B14F-4D97-AF65-F5344CB8AC3E}">
        <p14:creationId xmlns:p14="http://schemas.microsoft.com/office/powerpoint/2010/main" val="234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var:</a:t>
            </a:r>
          </a:p>
          <a:p>
            <a:endParaRPr lang="tr-TR" sz="2000" dirty="0">
              <a:solidFill>
                <a:srgbClr val="002060"/>
              </a:solidFill>
            </a:endParaRPr>
          </a:p>
          <a:p>
            <a:r>
              <a:rPr lang="en-US" dirty="0"/>
              <a:t>M. </a:t>
            </a:r>
            <a:r>
              <a:rPr lang="en-US" dirty="0" err="1"/>
              <a:t>Cistelecan</a:t>
            </a:r>
            <a:r>
              <a:rPr lang="en-US" dirty="0"/>
              <a:t>, F. Ferreira, and M. </a:t>
            </a:r>
            <a:r>
              <a:rPr lang="en-US" dirty="0" err="1"/>
              <a:t>Popescu</a:t>
            </a:r>
            <a:r>
              <a:rPr lang="en-US" dirty="0"/>
              <a:t>, </a:t>
            </a:r>
            <a:r>
              <a:rPr lang="en-US" b="1" dirty="0" smtClean="0"/>
              <a:t>Three </a:t>
            </a:r>
            <a:r>
              <a:rPr lang="en-US" b="1" dirty="0"/>
              <a:t>phase tooth-concentrated multiple-layer </a:t>
            </a:r>
            <a:r>
              <a:rPr lang="en-US" b="1" dirty="0" smtClean="0"/>
              <a:t>fractional </a:t>
            </a:r>
            <a:r>
              <a:rPr lang="en-US" b="1" dirty="0"/>
              <a:t>windings with low space harmonic content</a:t>
            </a:r>
            <a:r>
              <a:rPr lang="en-US" dirty="0"/>
              <a:t>," in Energy Conversion Congress and Exposition (ECCE), 2010 IEEE , Atlanta, GA, USA, September 2010, pp. </a:t>
            </a:r>
            <a:r>
              <a:rPr lang="en-US" dirty="0" smtClean="0"/>
              <a:t>1399</a:t>
            </a:r>
            <a:r>
              <a:rPr lang="tr-TR" dirty="0" smtClean="0"/>
              <a:t>-</a:t>
            </a:r>
            <a:r>
              <a:rPr lang="en-US" dirty="0" smtClean="0"/>
              <a:t>1405</a:t>
            </a:r>
            <a:r>
              <a:rPr lang="en-US" dirty="0"/>
              <a:t>.</a:t>
            </a:r>
            <a:endParaRPr lang="tr-TR" sz="2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0" y="2346147"/>
            <a:ext cx="5946323" cy="18868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764" y="4394822"/>
            <a:ext cx="83520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Adopting a higher number of layers helps </a:t>
            </a:r>
            <a:r>
              <a:rPr lang="en-US" dirty="0" smtClean="0">
                <a:solidFill>
                  <a:srgbClr val="002060"/>
                </a:solidFill>
              </a:rPr>
              <a:t>reduce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harmonic content of the armature </a:t>
            </a:r>
            <a:r>
              <a:rPr lang="en-US" dirty="0" smtClean="0">
                <a:solidFill>
                  <a:srgbClr val="002060"/>
                </a:solidFill>
              </a:rPr>
              <a:t>MMF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torque </a:t>
            </a:r>
            <a:r>
              <a:rPr lang="en-US" dirty="0" smtClean="0">
                <a:solidFill>
                  <a:srgbClr val="002060"/>
                </a:solidFill>
              </a:rPr>
              <a:t>ripple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Failure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Rates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56" y="574472"/>
            <a:ext cx="6912656" cy="3792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284" y="4625242"/>
            <a:ext cx="84618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Observations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&amp; DSP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open-circuit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than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short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circuit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electronics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has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highest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supply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rate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similar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rates</a:t>
            </a: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dirty="0" smtClean="0">
                <a:solidFill>
                  <a:srgbClr val="002060"/>
                </a:solidFill>
              </a:rPr>
              <a:t>3-phase (</a:t>
            </a:r>
            <a:r>
              <a:rPr lang="tr-TR" sz="2400" dirty="0" err="1" smtClean="0">
                <a:solidFill>
                  <a:srgbClr val="002060"/>
                </a:solidFill>
              </a:rPr>
              <a:t>mostly</a:t>
            </a:r>
            <a:r>
              <a:rPr lang="tr-TR" sz="2400" dirty="0" smtClean="0">
                <a:solidFill>
                  <a:srgbClr val="002060"/>
                </a:solidFill>
              </a:rPr>
              <a:t>), 12 </a:t>
            </a:r>
            <a:r>
              <a:rPr lang="tr-TR" sz="2400" dirty="0" err="1" smtClean="0">
                <a:solidFill>
                  <a:srgbClr val="002060"/>
                </a:solidFill>
              </a:rPr>
              <a:t>slot</a:t>
            </a:r>
            <a:r>
              <a:rPr lang="tr-TR" sz="2400" dirty="0" smtClean="0">
                <a:solidFill>
                  <a:srgbClr val="002060"/>
                </a:solidFill>
              </a:rPr>
              <a:t> m/c</a:t>
            </a:r>
          </a:p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): </a:t>
            </a:r>
            <a:r>
              <a:rPr lang="en-US" sz="2000" b="1" dirty="0" smtClean="0">
                <a:solidFill>
                  <a:srgbClr val="002060"/>
                </a:solidFill>
              </a:rPr>
              <a:t>Al</a:t>
            </a:r>
            <a:r>
              <a:rPr lang="tr-TR" sz="2000" b="1" dirty="0" smtClean="0">
                <a:solidFill>
                  <a:srgbClr val="002060"/>
                </a:solidFill>
              </a:rPr>
              <a:t>l</a:t>
            </a:r>
            <a:r>
              <a:rPr lang="en-US" sz="2000" b="1" dirty="0" smtClean="0">
                <a:solidFill>
                  <a:srgbClr val="002060"/>
                </a:solidFill>
              </a:rPr>
              <a:t> teeth</a:t>
            </a:r>
            <a:r>
              <a:rPr lang="tr-TR" sz="2000" b="1" dirty="0" smtClean="0">
                <a:solidFill>
                  <a:srgbClr val="002060"/>
                </a:solidFill>
              </a:rPr>
              <a:t>, 4-phase, 3-module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45" y="1588438"/>
            <a:ext cx="5021138" cy="5020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3731" y="5927894"/>
            <a:ext cx="3003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Çifte modülerlik:</a:t>
            </a:r>
          </a:p>
          <a:p>
            <a:r>
              <a:rPr lang="tr-TR" dirty="0" smtClean="0">
                <a:solidFill>
                  <a:srgbClr val="FF0000"/>
                </a:solidFill>
              </a:rPr>
              <a:t>1-faz gittiğinde bütün modülü kapatman gerekmeyebilir.</a:t>
            </a:r>
          </a:p>
        </p:txBody>
      </p:sp>
    </p:spTree>
    <p:extLst>
      <p:ext uri="{BB962C8B-B14F-4D97-AF65-F5344CB8AC3E}">
        <p14:creationId xmlns:p14="http://schemas.microsoft.com/office/powerpoint/2010/main" val="4046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5486" y="875498"/>
            <a:ext cx="270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Stator-8 (</a:t>
            </a:r>
            <a:r>
              <a:rPr lang="tr-TR" sz="2000" b="1" dirty="0" err="1" smtClean="0">
                <a:solidFill>
                  <a:srgbClr val="002060"/>
                </a:solidFill>
              </a:rPr>
              <a:t>proposed</a:t>
            </a:r>
            <a:r>
              <a:rPr lang="tr-TR" sz="2000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386" t="7819" r="71384" b="52482"/>
          <a:stretch/>
        </p:blipFill>
        <p:spPr>
          <a:xfrm>
            <a:off x="359229" y="1197109"/>
            <a:ext cx="1706336" cy="1950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9540" t="59298" r="1857"/>
          <a:stretch/>
        </p:blipFill>
        <p:spPr>
          <a:xfrm>
            <a:off x="2916556" y="1196470"/>
            <a:ext cx="3206659" cy="195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23" t="7669" r="18194" b="53383"/>
          <a:stretch/>
        </p:blipFill>
        <p:spPr>
          <a:xfrm>
            <a:off x="6221187" y="1196470"/>
            <a:ext cx="2191038" cy="1950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676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4x6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1TF: 75%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50% redundancy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5025" y="3279919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3-phase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4x12 = 48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</a:t>
            </a:r>
            <a:r>
              <a:rPr lang="tr-TR" sz="1600" dirty="0" smtClean="0">
                <a:solidFill>
                  <a:srgbClr val="002060"/>
                </a:solidFill>
              </a:rPr>
              <a:t>92% </a:t>
            </a:r>
            <a:r>
              <a:rPr lang="tr-TR" sz="1600" dirty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2TF: </a:t>
            </a:r>
            <a:r>
              <a:rPr lang="tr-TR" sz="1600" dirty="0" smtClean="0">
                <a:solidFill>
                  <a:srgbClr val="002060"/>
                </a:solidFill>
              </a:rPr>
              <a:t>83%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23215" y="3267486"/>
            <a:ext cx="251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4-phase</a:t>
            </a:r>
            <a:endParaRPr lang="tr-T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3x8 </a:t>
            </a:r>
            <a:r>
              <a:rPr lang="tr-TR" sz="1600" dirty="0">
                <a:solidFill>
                  <a:srgbClr val="002060"/>
                </a:solidFill>
              </a:rPr>
              <a:t>= 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1TF</a:t>
            </a:r>
            <a:r>
              <a:rPr lang="tr-TR" sz="1600" dirty="0">
                <a:solidFill>
                  <a:srgbClr val="002060"/>
                </a:solidFill>
              </a:rPr>
              <a:t>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2TF*: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2TF</a:t>
            </a:r>
            <a:r>
              <a:rPr lang="tr-TR" sz="1600" dirty="0" smtClean="0">
                <a:solidFill>
                  <a:srgbClr val="002060"/>
                </a:solidFill>
              </a:rPr>
              <a:t>**: 75% 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765" y="5877063"/>
            <a:ext cx="5643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kVA</a:t>
            </a:r>
            <a:r>
              <a:rPr lang="tr-TR" sz="1600" dirty="0" smtClean="0">
                <a:solidFill>
                  <a:srgbClr val="FF0000"/>
                </a:solidFill>
              </a:rPr>
              <a:t> hesaplama işi anlaşılmadı !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Redundancy hesabında dengesizlik nasıl gözetilecek?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765" y="4971048"/>
            <a:ext cx="82785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i="1" dirty="0" smtClean="0">
                <a:solidFill>
                  <a:srgbClr val="002060"/>
                </a:solidFill>
              </a:rPr>
              <a:t>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second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phase</a:t>
            </a:r>
            <a:r>
              <a:rPr lang="tr-TR" sz="1600" i="1" dirty="0" smtClean="0">
                <a:solidFill>
                  <a:srgbClr val="002060"/>
                </a:solidFill>
              </a:rPr>
              <a:t> is </a:t>
            </a:r>
            <a:r>
              <a:rPr lang="tr-TR" sz="1600" i="1" dirty="0" err="1" smtClean="0">
                <a:solidFill>
                  <a:srgbClr val="002060"/>
                </a:solidFill>
              </a:rPr>
              <a:t>from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another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 smtClean="0">
              <a:solidFill>
                <a:srgbClr val="002060"/>
              </a:solidFill>
            </a:endParaRPr>
          </a:p>
          <a:p>
            <a:r>
              <a:rPr lang="tr-TR" sz="1600" i="1" dirty="0" smtClean="0">
                <a:solidFill>
                  <a:srgbClr val="002060"/>
                </a:solidFill>
              </a:rPr>
              <a:t>** </a:t>
            </a:r>
            <a:r>
              <a:rPr lang="tr-TR" sz="1600" i="1" dirty="0" err="1" smtClean="0">
                <a:solidFill>
                  <a:srgbClr val="002060"/>
                </a:solidFill>
              </a:rPr>
              <a:t>If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second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>
                <a:solidFill>
                  <a:srgbClr val="002060"/>
                </a:solidFill>
              </a:rPr>
              <a:t>phase</a:t>
            </a:r>
            <a:r>
              <a:rPr lang="tr-TR" sz="1600" i="1" dirty="0">
                <a:solidFill>
                  <a:srgbClr val="002060"/>
                </a:solidFill>
              </a:rPr>
              <a:t> is </a:t>
            </a:r>
            <a:r>
              <a:rPr lang="tr-TR" sz="1600" i="1" dirty="0" err="1">
                <a:solidFill>
                  <a:srgbClr val="002060"/>
                </a:solidFill>
              </a:rPr>
              <a:t>from</a:t>
            </a:r>
            <a:r>
              <a:rPr lang="tr-TR" sz="1600" i="1" dirty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the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same</a:t>
            </a:r>
            <a:r>
              <a:rPr lang="tr-TR" sz="1600" i="1" dirty="0" smtClean="0">
                <a:solidFill>
                  <a:srgbClr val="002060"/>
                </a:solidFill>
              </a:rPr>
              <a:t> </a:t>
            </a:r>
            <a:r>
              <a:rPr lang="tr-TR" sz="1600" i="1" dirty="0" err="1" smtClean="0">
                <a:solidFill>
                  <a:srgbClr val="002060"/>
                </a:solidFill>
              </a:rPr>
              <a:t>module</a:t>
            </a:r>
            <a:endParaRPr lang="tr-TR" sz="16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9" y="875498"/>
            <a:ext cx="8678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2060"/>
                </a:solidFill>
              </a:rPr>
              <a:t>6-fazlı olsa mesela?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29" y="1477217"/>
            <a:ext cx="251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6</a:t>
            </a:r>
            <a:r>
              <a:rPr lang="tr-TR" sz="1600" dirty="0" smtClean="0">
                <a:solidFill>
                  <a:srgbClr val="002060"/>
                </a:solidFill>
              </a:rPr>
              <a:t>-phase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2</a:t>
            </a:r>
            <a:r>
              <a:rPr lang="tr-TR" sz="1600" dirty="0" smtClean="0">
                <a:solidFill>
                  <a:srgbClr val="002060"/>
                </a:solidFill>
              </a:rPr>
              <a:t>-module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2x12 </a:t>
            </a:r>
            <a:r>
              <a:rPr lang="tr-TR" sz="1600" dirty="0">
                <a:solidFill>
                  <a:srgbClr val="002060"/>
                </a:solidFill>
              </a:rPr>
              <a:t>= </a:t>
            </a:r>
            <a:r>
              <a:rPr lang="tr-TR" sz="1600" dirty="0" smtClean="0">
                <a:solidFill>
                  <a:srgbClr val="002060"/>
                </a:solidFill>
              </a:rPr>
              <a:t>24 </a:t>
            </a:r>
            <a:r>
              <a:rPr lang="tr-TR" sz="1600" dirty="0" err="1" smtClean="0">
                <a:solidFill>
                  <a:srgbClr val="002060"/>
                </a:solidFill>
              </a:rPr>
              <a:t>transistors</a:t>
            </a:r>
            <a:endParaRPr lang="tr-TR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>
                <a:solidFill>
                  <a:srgbClr val="002060"/>
                </a:solidFill>
              </a:rPr>
              <a:t>1TF: 92% redundancy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1600" dirty="0" smtClean="0">
                <a:solidFill>
                  <a:srgbClr val="002060"/>
                </a:solidFill>
              </a:rPr>
              <a:t>2TF: </a:t>
            </a:r>
            <a:r>
              <a:rPr lang="tr-TR" sz="1600" dirty="0">
                <a:solidFill>
                  <a:srgbClr val="002060"/>
                </a:solidFill>
              </a:rPr>
              <a:t>83% </a:t>
            </a:r>
            <a:r>
              <a:rPr lang="tr-TR" sz="1600" dirty="0" smtClean="0">
                <a:solidFill>
                  <a:srgbClr val="002060"/>
                </a:solidFill>
              </a:rPr>
              <a:t>redundancy</a:t>
            </a:r>
            <a:endParaRPr lang="tr-TR" sz="1600" dirty="0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867" y="3174685"/>
            <a:ext cx="8450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</a:rPr>
              <a:t>Question</a:t>
            </a:r>
            <a:r>
              <a:rPr lang="tr-TR" sz="16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tr-TR" sz="1600" dirty="0" err="1" smtClean="0">
                <a:solidFill>
                  <a:srgbClr val="FF0000"/>
                </a:solidFill>
              </a:rPr>
              <a:t>What</a:t>
            </a:r>
            <a:r>
              <a:rPr lang="tr-TR" sz="1600" dirty="0" smtClean="0">
                <a:solidFill>
                  <a:srgbClr val="FF0000"/>
                </a:solidFill>
              </a:rPr>
              <a:t> is </a:t>
            </a:r>
            <a:r>
              <a:rPr lang="tr-TR" sz="1600" dirty="0" err="1" smtClean="0">
                <a:solidFill>
                  <a:srgbClr val="FF0000"/>
                </a:solidFill>
              </a:rPr>
              <a:t>the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likelihood</a:t>
            </a:r>
            <a:r>
              <a:rPr lang="tr-TR" sz="1600" dirty="0" smtClean="0">
                <a:solidFill>
                  <a:srgbClr val="FF0000"/>
                </a:solidFill>
              </a:rPr>
              <a:t> of a </a:t>
            </a:r>
            <a:r>
              <a:rPr lang="tr-TR" sz="1600" dirty="0" err="1" smtClean="0">
                <a:solidFill>
                  <a:srgbClr val="FF0000"/>
                </a:solidFill>
              </a:rPr>
              <a:t>complete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module</a:t>
            </a:r>
            <a:r>
              <a:rPr lang="tr-TR" sz="1600" dirty="0" smtClean="0">
                <a:solidFill>
                  <a:srgbClr val="FF0000"/>
                </a:solidFill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</a:rPr>
              <a:t>fault</a:t>
            </a:r>
            <a:r>
              <a:rPr lang="tr-TR" sz="1600" dirty="0" smtClean="0">
                <a:solidFill>
                  <a:srgbClr val="FF0000"/>
                </a:solidFill>
              </a:rPr>
              <a:t>? Control </a:t>
            </a:r>
            <a:r>
              <a:rPr lang="tr-TR" sz="1600" dirty="0" err="1" smtClean="0">
                <a:solidFill>
                  <a:srgbClr val="FF0000"/>
                </a:solidFill>
              </a:rPr>
              <a:t>circuit</a:t>
            </a:r>
            <a:r>
              <a:rPr lang="tr-TR" sz="1600" dirty="0" smtClean="0">
                <a:solidFill>
                  <a:srgbClr val="FF0000"/>
                </a:solidFill>
              </a:rPr>
              <a:t> mesela.</a:t>
            </a:r>
          </a:p>
          <a:p>
            <a:r>
              <a:rPr lang="tr-TR" sz="1600" dirty="0" smtClean="0">
                <a:solidFill>
                  <a:srgbClr val="FF0000"/>
                </a:solidFill>
              </a:rPr>
              <a:t>Bu soru aslında ‘Faz sayısını neden maksimum </a:t>
            </a:r>
            <a:r>
              <a:rPr lang="tr-TR" sz="1600" dirty="0" err="1" smtClean="0">
                <a:solidFill>
                  <a:srgbClr val="FF0000"/>
                </a:solidFill>
              </a:rPr>
              <a:t>yapmıyoruz?’un</a:t>
            </a:r>
            <a:r>
              <a:rPr lang="tr-TR" sz="1600" dirty="0" smtClean="0">
                <a:solidFill>
                  <a:srgbClr val="FF0000"/>
                </a:solidFill>
              </a:rPr>
              <a:t> cevabını verecek.</a:t>
            </a:r>
          </a:p>
        </p:txBody>
      </p:sp>
    </p:spTree>
    <p:extLst>
      <p:ext uri="{BB962C8B-B14F-4D97-AF65-F5344CB8AC3E}">
        <p14:creationId xmlns:p14="http://schemas.microsoft.com/office/powerpoint/2010/main" val="4724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673889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002060"/>
                </a:solidFill>
              </a:rPr>
              <a:t>Şöyle bir şey varmış: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23" y="990891"/>
            <a:ext cx="2973658" cy="280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1" y="1252329"/>
            <a:ext cx="3550920" cy="252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02" y="3854631"/>
            <a:ext cx="2973658" cy="2956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60" y="3854631"/>
            <a:ext cx="3575642" cy="26887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423" y="1934161"/>
            <a:ext cx="243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alternate-teeth </a:t>
            </a:r>
            <a:r>
              <a:rPr lang="en-US" dirty="0"/>
              <a:t>asymmetric six-phase </a:t>
            </a:r>
            <a:r>
              <a:rPr lang="en-US" dirty="0" smtClean="0"/>
              <a:t>PMSM</a:t>
            </a:r>
            <a:endParaRPr lang="tr-T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6764" y="4570996"/>
            <a:ext cx="2582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24-slot all-teeth</a:t>
            </a:r>
            <a:r>
              <a:rPr lang="tr-TR" dirty="0" smtClean="0"/>
              <a:t> </a:t>
            </a:r>
            <a:r>
              <a:rPr lang="en-US" dirty="0" smtClean="0"/>
              <a:t>asymmetric </a:t>
            </a:r>
            <a:r>
              <a:rPr lang="en-US" dirty="0"/>
              <a:t>six-phase PMSM</a:t>
            </a:r>
            <a:r>
              <a:rPr lang="en-US" sz="2000" dirty="0"/>
              <a:t> </a:t>
            </a:r>
            <a:br>
              <a:rPr lang="en-US" sz="2000" dirty="0"/>
            </a:br>
            <a:endParaRPr lang="tr-TR" sz="20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On stator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configurations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666" t="3826" r="7603" b="52604"/>
          <a:stretch/>
        </p:blipFill>
        <p:spPr>
          <a:xfrm>
            <a:off x="5519055" y="1430893"/>
            <a:ext cx="3584121" cy="3683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472" t="3348" r="48919" b="52821"/>
          <a:stretch/>
        </p:blipFill>
        <p:spPr>
          <a:xfrm>
            <a:off x="0" y="633925"/>
            <a:ext cx="3371850" cy="341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193" t="49310" r="27948" b="6729"/>
          <a:stretch/>
        </p:blipFill>
        <p:spPr>
          <a:xfrm>
            <a:off x="2542508" y="3742637"/>
            <a:ext cx="3107176" cy="3135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5274" y="1415276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coils of same phase shifting by 150 degree;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084" y="878333"/>
            <a:ext cx="2479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two adjacent coils per phase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9055" y="5528615"/>
            <a:ext cx="2479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two adjacent coils per phase with unequal teeth widths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7778" y="1255492"/>
            <a:ext cx="514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S1’de motor akımı varken (iletimde), S1’i kapatmaya çalıştığımızda kapanmayacaktır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S1’e yük binecektir (</a:t>
            </a:r>
            <a:r>
              <a:rPr lang="tr-TR" dirty="0" err="1" smtClean="0">
                <a:solidFill>
                  <a:srgbClr val="002060"/>
                </a:solidFill>
              </a:rPr>
              <a:t>conduction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loss</a:t>
            </a:r>
            <a:r>
              <a:rPr lang="tr-TR" dirty="0" smtClean="0">
                <a:solidFill>
                  <a:srgbClr val="00206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</a:rPr>
              <a:t>Motor faz akımındaki </a:t>
            </a:r>
            <a:r>
              <a:rPr lang="tr-TR" dirty="0" err="1" smtClean="0">
                <a:solidFill>
                  <a:srgbClr val="002060"/>
                </a:solidFill>
              </a:rPr>
              <a:t>DC’den</a:t>
            </a:r>
            <a:r>
              <a:rPr lang="tr-TR" dirty="0" smtClean="0">
                <a:solidFill>
                  <a:srgbClr val="002060"/>
                </a:solidFill>
              </a:rPr>
              <a:t> tespit edilebilir mi?</a:t>
            </a:r>
          </a:p>
        </p:txBody>
      </p:sp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47" y="3486151"/>
            <a:ext cx="6416153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4" y="88616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</a:rPr>
              <a:t>Transistor </a:t>
            </a:r>
            <a:r>
              <a:rPr lang="tr-TR" b="1" dirty="0" err="1" smtClean="0">
                <a:solidFill>
                  <a:srgbClr val="002060"/>
                </a:solidFill>
              </a:rPr>
              <a:t>open-circuit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2" t="7819" r="59588" b="54587"/>
          <a:stretch/>
        </p:blipFill>
        <p:spPr>
          <a:xfrm>
            <a:off x="302078" y="1255492"/>
            <a:ext cx="3526772" cy="25409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7249" y="2955472"/>
            <a:ext cx="547007" cy="5306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3" idx="7"/>
            <a:endCxn id="3" idx="3"/>
          </p:cNvCxnSpPr>
          <p:nvPr/>
        </p:nvCxnSpPr>
        <p:spPr>
          <a:xfrm flipH="1">
            <a:off x="937356" y="3033188"/>
            <a:ext cx="386793" cy="375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3" idx="1"/>
          </p:cNvCxnSpPr>
          <p:nvPr/>
        </p:nvCxnSpPr>
        <p:spPr>
          <a:xfrm flipH="1" flipV="1">
            <a:off x="937356" y="3033188"/>
            <a:ext cx="386793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7763" y="1652429"/>
            <a:ext cx="478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64" y="578799"/>
            <a:ext cx="4023016" cy="2168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0" y="2650672"/>
            <a:ext cx="4160624" cy="1975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850" y="4612554"/>
            <a:ext cx="4192006" cy="1990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5052" y="4044786"/>
            <a:ext cx="1858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 smtClean="0">
                <a:solidFill>
                  <a:schemeClr val="accent2">
                    <a:lumMod val="75000"/>
                  </a:schemeClr>
                </a:solidFill>
              </a:rPr>
              <a:t>Iphase</a:t>
            </a:r>
            <a:endParaRPr lang="tr-TR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 smtClean="0">
                <a:solidFill>
                  <a:srgbClr val="FFC000"/>
                </a:solidFill>
              </a:rPr>
              <a:t>IS1</a:t>
            </a:r>
          </a:p>
          <a:p>
            <a:r>
              <a:rPr lang="tr-TR" dirty="0" smtClean="0">
                <a:solidFill>
                  <a:srgbClr val="00B0F0"/>
                </a:solidFill>
              </a:rPr>
              <a:t>IS2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069" y="3042061"/>
            <a:ext cx="53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11173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10104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1" y="1072131"/>
            <a:ext cx="8964385" cy="57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Least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8" y="1378040"/>
            <a:ext cx="8438170" cy="53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among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most common faults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as a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consequence of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internal interruption of the motor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 at the machine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terminals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mechanical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stresses on the connectors that link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by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an electrical failure on an inverter phase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leg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the inability to produce a standard 3-phase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constant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magnitude rotating magnetic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large torque 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mainly at twice the frequency of the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305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" y="1072131"/>
            <a:ext cx="9071589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Detection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protection circuit </a:t>
            </a:r>
            <a:r>
              <a:rPr lang="en-US" dirty="0" smtClean="0">
                <a:solidFill>
                  <a:srgbClr val="002060"/>
                </a:solidFill>
              </a:rPr>
              <a:t>responds </a:t>
            </a:r>
            <a:r>
              <a:rPr lang="en-US" dirty="0">
                <a:solidFill>
                  <a:srgbClr val="002060"/>
                </a:solidFill>
              </a:rPr>
              <a:t>by immediately opening the </a:t>
            </a:r>
            <a:r>
              <a:rPr lang="en-US" dirty="0" smtClean="0">
                <a:solidFill>
                  <a:srgbClr val="002060"/>
                </a:solidFill>
              </a:rPr>
              <a:t>transistor </a:t>
            </a:r>
            <a:r>
              <a:rPr lang="en-US" dirty="0">
                <a:solidFill>
                  <a:srgbClr val="002060"/>
                </a:solidFill>
              </a:rPr>
              <a:t>in the same </a:t>
            </a:r>
            <a:r>
              <a:rPr lang="en-US" dirty="0" smtClean="0">
                <a:solidFill>
                  <a:srgbClr val="002060"/>
                </a:solidFill>
              </a:rPr>
              <a:t>l</a:t>
            </a:r>
            <a:r>
              <a:rPr lang="tr-TR" dirty="0" err="1" smtClean="0">
                <a:solidFill>
                  <a:srgbClr val="002060"/>
                </a:solidFill>
              </a:rPr>
              <a:t>eg</a:t>
            </a:r>
            <a:endParaRPr lang="tr-TR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Most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4" y="1661160"/>
            <a:ext cx="7489418" cy="48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002060"/>
                </a:solidFill>
              </a:rPr>
              <a:t>ecommended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the faulted phase is isolated from the DC bus by turning </a:t>
            </a:r>
            <a:r>
              <a:rPr lang="en-US" dirty="0" smtClean="0">
                <a:solidFill>
                  <a:srgbClr val="002060"/>
                </a:solidFill>
              </a:rPr>
              <a:t>of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power switches in the corresponding inverter </a:t>
            </a:r>
            <a:r>
              <a:rPr lang="en-US" dirty="0" smtClean="0">
                <a:solidFill>
                  <a:srgbClr val="002060"/>
                </a:solidFill>
              </a:rPr>
              <a:t>leg</a:t>
            </a:r>
            <a:r>
              <a:rPr lang="tr-TR" dirty="0" smtClean="0">
                <a:solidFill>
                  <a:srgbClr val="002060"/>
                </a:solidFill>
              </a:rPr>
              <a:t>. </a:t>
            </a:r>
            <a:r>
              <a:rPr lang="tr-TR" b="1" dirty="0" smtClean="0">
                <a:solidFill>
                  <a:srgbClr val="002060"/>
                </a:solidFill>
              </a:rPr>
              <a:t>(Not </a:t>
            </a:r>
            <a:r>
              <a:rPr lang="tr-TR" b="1" dirty="0" err="1" smtClean="0">
                <a:solidFill>
                  <a:srgbClr val="002060"/>
                </a:solidFill>
              </a:rPr>
              <a:t>fully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isolated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full H-bridge is advantageous in this aspect, as the faulted phase can be </a:t>
            </a:r>
            <a:r>
              <a:rPr lang="en-US" b="1" dirty="0">
                <a:solidFill>
                  <a:srgbClr val="002060"/>
                </a:solidFill>
              </a:rPr>
              <a:t>totally isolated </a:t>
            </a:r>
            <a:r>
              <a:rPr lang="en-US" dirty="0">
                <a:solidFill>
                  <a:srgbClr val="002060"/>
                </a:solidFill>
              </a:rPr>
              <a:t>from the DC bus by opening the associated semiconductor switches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dirty="0" smtClean="0">
                <a:solidFill>
                  <a:srgbClr val="002060"/>
                </a:solidFill>
              </a:rPr>
              <a:t>P</a:t>
            </a:r>
            <a:r>
              <a:rPr lang="en-US" b="1" dirty="0" smtClean="0">
                <a:solidFill>
                  <a:srgbClr val="002060"/>
                </a:solidFill>
              </a:rPr>
              <a:t>reserving </a:t>
            </a:r>
            <a:r>
              <a:rPr lang="en-US" b="1" dirty="0">
                <a:solidFill>
                  <a:srgbClr val="002060"/>
                </a:solidFill>
              </a:rPr>
              <a:t>the main harmonic of the air-gap </a:t>
            </a:r>
            <a:r>
              <a:rPr lang="en-US" b="1" dirty="0" smtClean="0">
                <a:solidFill>
                  <a:srgbClr val="002060"/>
                </a:solidFill>
              </a:rPr>
              <a:t>MMF</a:t>
            </a:r>
            <a:r>
              <a:rPr lang="tr-TR" dirty="0" smtClean="0">
                <a:solidFill>
                  <a:srgbClr val="002060"/>
                </a:solidFill>
              </a:rPr>
              <a:t>: V</a:t>
            </a:r>
            <a:r>
              <a:rPr lang="en-US" dirty="0" err="1" smtClean="0">
                <a:solidFill>
                  <a:srgbClr val="002060"/>
                </a:solidFill>
              </a:rPr>
              <a:t>arying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magnitude and angle of the healthy phase currents phasors in order to maintain the main harmonic of the air-gap MMF with respect to the pre-fault state.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Open-circuit 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(3-phase </a:t>
            </a:r>
            <a:r>
              <a:rPr lang="tr-TR" b="1" dirty="0" err="1" smtClean="0">
                <a:solidFill>
                  <a:srgbClr val="002060"/>
                </a:solidFill>
              </a:rPr>
              <a:t>simulation</a:t>
            </a:r>
            <a:r>
              <a:rPr lang="tr-TR" b="1" dirty="0" smtClean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34" t="5019" r="7615"/>
          <a:stretch/>
        </p:blipFill>
        <p:spPr>
          <a:xfrm>
            <a:off x="91259" y="4244465"/>
            <a:ext cx="2877228" cy="2319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332" t="4820" r="7018"/>
          <a:stretch/>
        </p:blipFill>
        <p:spPr>
          <a:xfrm>
            <a:off x="3078371" y="4244465"/>
            <a:ext cx="2880911" cy="2319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183" t="5019" r="6869"/>
          <a:stretch/>
        </p:blipFill>
        <p:spPr>
          <a:xfrm>
            <a:off x="6069167" y="4244465"/>
            <a:ext cx="2896669" cy="2319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138" t="5019" r="6720"/>
          <a:stretch/>
        </p:blipFill>
        <p:spPr>
          <a:xfrm>
            <a:off x="89808" y="1769886"/>
            <a:ext cx="2988563" cy="2361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138" t="4421" r="7018"/>
          <a:stretch/>
        </p:blipFill>
        <p:spPr>
          <a:xfrm>
            <a:off x="3071397" y="1752711"/>
            <a:ext cx="2981589" cy="23784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762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</a:rPr>
              <a:t>Normal </a:t>
            </a:r>
            <a:r>
              <a:rPr lang="tr-TR" dirty="0" err="1" smtClean="0">
                <a:solidFill>
                  <a:srgbClr val="002060"/>
                </a:solidFill>
              </a:rPr>
              <a:t>operation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989" t="4820" r="7166"/>
          <a:stretch/>
        </p:blipFill>
        <p:spPr>
          <a:xfrm>
            <a:off x="6019020" y="1752710"/>
            <a:ext cx="2994059" cy="23784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11377" y="1304391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without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22776" y="1287216"/>
            <a:ext cx="2988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Fault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with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action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phase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winding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Least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Open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err="1" smtClean="0">
                <a:solidFill>
                  <a:srgbClr val="002060"/>
                </a:solidFill>
              </a:rPr>
              <a:t>leg</a:t>
            </a:r>
            <a:r>
              <a:rPr lang="tr-TR" b="1" dirty="0" smtClean="0">
                <a:solidFill>
                  <a:srgbClr val="002060"/>
                </a:solidFill>
              </a:rPr>
              <a:t> (5-phase)</a:t>
            </a:r>
            <a:endParaRPr lang="tr-TR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Tolerant</a:t>
            </a:r>
            <a:r>
              <a:rPr lang="tr-T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Operation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762" y="702799"/>
            <a:ext cx="8727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Short</a:t>
            </a:r>
            <a:r>
              <a:rPr lang="en-US" b="1" dirty="0" smtClean="0">
                <a:solidFill>
                  <a:srgbClr val="002060"/>
                </a:solidFill>
              </a:rPr>
              <a:t>-circuit </a:t>
            </a:r>
            <a:r>
              <a:rPr lang="en-US" b="1" dirty="0">
                <a:solidFill>
                  <a:srgbClr val="002060"/>
                </a:solidFill>
              </a:rPr>
              <a:t>of a single </a:t>
            </a:r>
            <a:r>
              <a:rPr lang="tr-TR" b="1" dirty="0" smtClean="0">
                <a:solidFill>
                  <a:srgbClr val="002060"/>
                </a:solidFill>
              </a:rPr>
              <a:t>transistor (5-phase)</a:t>
            </a:r>
          </a:p>
          <a:p>
            <a:pPr algn="ctr"/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protection circuit </a:t>
            </a:r>
            <a:r>
              <a:rPr lang="en-US" dirty="0" smtClean="0">
                <a:solidFill>
                  <a:srgbClr val="002060"/>
                </a:solidFill>
              </a:rPr>
              <a:t>responds </a:t>
            </a:r>
            <a:r>
              <a:rPr lang="en-US" dirty="0">
                <a:solidFill>
                  <a:srgbClr val="002060"/>
                </a:solidFill>
              </a:rPr>
              <a:t>by immediately opening the </a:t>
            </a:r>
            <a:r>
              <a:rPr lang="en-US" dirty="0" smtClean="0">
                <a:solidFill>
                  <a:srgbClr val="002060"/>
                </a:solidFill>
              </a:rPr>
              <a:t>transistor </a:t>
            </a:r>
            <a:r>
              <a:rPr lang="en-US" dirty="0">
                <a:solidFill>
                  <a:srgbClr val="002060"/>
                </a:solidFill>
              </a:rPr>
              <a:t>in the same </a:t>
            </a:r>
            <a:r>
              <a:rPr lang="en-US" dirty="0" smtClean="0">
                <a:solidFill>
                  <a:srgbClr val="002060"/>
                </a:solidFill>
              </a:rPr>
              <a:t>l</a:t>
            </a:r>
            <a:r>
              <a:rPr lang="tr-TR" dirty="0" err="1" smtClean="0">
                <a:solidFill>
                  <a:srgbClr val="002060"/>
                </a:solidFill>
              </a:rPr>
              <a:t>eg</a:t>
            </a:r>
            <a:endParaRPr lang="tr-TR" dirty="0" smtClean="0">
              <a:solidFill>
                <a:srgbClr val="002060"/>
              </a:solidFill>
            </a:endParaRPr>
          </a:p>
          <a:p>
            <a:pPr algn="ctr"/>
            <a:r>
              <a:rPr lang="tr-TR" b="1" dirty="0" err="1" smtClean="0">
                <a:solidFill>
                  <a:srgbClr val="FF0000"/>
                </a:solidFill>
              </a:rPr>
              <a:t>Most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Serious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6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Application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673889"/>
            <a:ext cx="8461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This becomes of the utmost importance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 safety critical applications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in which the failure of the system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cannot be </a:t>
            </a: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tolerated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non safety critical systems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, such as those found in production industry, fault-tolerance can also bring benefits regarding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increased running times and longer maintenance cycles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Aerospace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fuel pump [62,66–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69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], flap and slat actuators [70–73], cabin pressure control servo-drive actuator [12], drives more-electric-aircraft in general [74–81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Automotive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traction [82–87], X-by-wire systems (braking, steering, etc.) [65, 88, 89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Generation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Wind turbine [90–93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Marine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Propulsion [27, 61, 94, 95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].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use of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dual-stator 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machine designs and redundant drive structures is common in 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ship propulsion </a:t>
            </a:r>
            <a:r>
              <a:rPr 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applications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" y="4474029"/>
            <a:ext cx="9143165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Traction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?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004366"/>
            <a:ext cx="3673929" cy="2216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49366" y="897464"/>
            <a:ext cx="4894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Pirius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4.774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10.47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49366" y="2083939"/>
            <a:ext cx="460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Machine Volume: 7.729 l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1.04 kW/l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: 600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rpm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22809" y="3284268"/>
            <a:ext cx="1665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Coincidence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817" y="3956771"/>
            <a:ext cx="7247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What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limations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us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designing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a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Water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cooling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high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Test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setup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Mechanical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parts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Tip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extra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litz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9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Majority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stator winding faults begin as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insulation breakdown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failures that lead to 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short-circuit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between several turns of a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causes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large circulating current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that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generates a high amount of heat to be locally released within a short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undetected, inter-turn short-circuit faults rapidly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propagate to neighboring turns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culminating in major faults such as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coil to coil, phase to phase, phase to ground or open-circuit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short-circuit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involving the whole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may happen as a consequence 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closing of all the high side or low side switches of the inverter,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DC bus short-circuit,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short-circuit between machine terminals in the terminal box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physical damage on the cables connecting the motor and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inverter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FSCW’lerde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, özellikle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ise,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phase-to-phase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olması zor.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olan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slotta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 kalır…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All-tooth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ise, aynı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slottaki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sargıları iyi izole ederek sağlanabilir.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End-winding’ler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zaten değmeyecek.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8309" y="5085995"/>
            <a:ext cx="2498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We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6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are</a:t>
            </a:r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 here 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98" y="673889"/>
            <a:ext cx="5959232" cy="44684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325283" y="4242617"/>
            <a:ext cx="181302" cy="871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" y="673889"/>
            <a:ext cx="5293203" cy="39690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54868" y="1145590"/>
            <a:ext cx="35829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speed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(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P):</a:t>
            </a:r>
            <a:endParaRPr lang="tr-TR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Dimensions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 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(13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Frequency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↑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(50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Coil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voltage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(3.5 kat)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Number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of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turns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↓ (</a:t>
            </a:r>
            <a:r>
              <a:rPr lang="tr-TR" dirty="0">
                <a:solidFill>
                  <a:srgbClr val="002060"/>
                </a:solidFill>
                <a:cs typeface="Arial" panose="020B0604020202020204" pitchFamily="34" charset="0"/>
              </a:rPr>
              <a:t>3.5 kat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) 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7444" y="4832888"/>
            <a:ext cx="789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tasarımda aynı DC Link voltajı ve aynı modül sayısı var. Bu durumda faz gerilimi sabit.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çok düşmesine rağmen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aynı akım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var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drive’da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Haliyle verimi hep aynı gidiyor.</a:t>
            </a: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Böyle mi olmalı 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444" y="6279914"/>
            <a:ext cx="7836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Bu analizlerde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yok, yani aslında var da frekanstan etkilenmiyor. 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793093"/>
            <a:ext cx="555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Derken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GaN’ları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içeren şöyle bir analiz yaptım: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770" y="4904249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6197" y="489876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6" y="1281630"/>
            <a:ext cx="4449238" cy="3336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726326" y="3012387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89437" y="2846849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8817" y="5517607"/>
            <a:ext cx="70972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cs typeface="Arial" panose="020B0604020202020204" pitchFamily="34" charset="0"/>
              </a:rPr>
              <a:t>En düşük 24A, en yüksek 10A faz akımı var.</a:t>
            </a:r>
          </a:p>
          <a:p>
            <a:r>
              <a:rPr lang="tr-TR" dirty="0" smtClean="0">
                <a:cs typeface="Arial" panose="020B0604020202020204" pitchFamily="34" charset="0"/>
              </a:rPr>
              <a:t>Hesap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Tepe akımı x 1.5 kat </a:t>
            </a:r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marjin</a:t>
            </a:r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tr-TR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tr-TR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Question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tr-TR" dirty="0" smtClean="0">
                <a:cs typeface="Arial" panose="020B0604020202020204" pitchFamily="34" charset="0"/>
              </a:rPr>
              <a:t>60 Amperlik GaN kullansam hep, ne olur? Apart </a:t>
            </a:r>
            <a:r>
              <a:rPr lang="tr-TR" dirty="0" err="1" smtClean="0">
                <a:cs typeface="Arial" panose="020B0604020202020204" pitchFamily="34" charset="0"/>
              </a:rPr>
              <a:t>from</a:t>
            </a:r>
            <a:r>
              <a:rPr lang="tr-TR" dirty="0" smtClean="0">
                <a:cs typeface="Arial" panose="020B0604020202020204" pitchFamily="34" charset="0"/>
              </a:rPr>
              <a:t> </a:t>
            </a:r>
            <a:r>
              <a:rPr lang="tr-TR" dirty="0" err="1" smtClean="0">
                <a:cs typeface="Arial" panose="020B0604020202020204" pitchFamily="34" charset="0"/>
              </a:rPr>
              <a:t>cost</a:t>
            </a:r>
            <a:r>
              <a:rPr lang="tr-TR" dirty="0" smtClean="0"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84" y="1281630"/>
            <a:ext cx="4464883" cy="33479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45977" y="4914355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77404" y="4908871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127533" y="3022493"/>
            <a:ext cx="0" cy="1891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90644" y="2856955"/>
            <a:ext cx="0" cy="1986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Farklı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transistör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seçimleri: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" y="1012443"/>
            <a:ext cx="4526017" cy="33937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3170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61236" y="4575509"/>
            <a:ext cx="1160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err="1" smtClean="0">
                <a:cs typeface="Arial" panose="020B0604020202020204" pitchFamily="34" charset="0"/>
              </a:rPr>
              <a:t>Margin</a:t>
            </a:r>
            <a:r>
              <a:rPr lang="tr-TR" sz="1600" b="1" dirty="0" smtClean="0">
                <a:cs typeface="Arial" panose="020B0604020202020204" pitchFamily="34" charset="0"/>
              </a:rPr>
              <a:t>: 1.2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4770" y="508882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76197" y="508334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6326" y="2743200"/>
            <a:ext cx="0" cy="2345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3557753" y="2277357"/>
            <a:ext cx="507125" cy="28059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92717" y="5082504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60A GaN bölgesi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24144" y="5077020"/>
            <a:ext cx="1763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30A GaN bölgesi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97" y="1056240"/>
            <a:ext cx="4467608" cy="33499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437384" y="2806262"/>
            <a:ext cx="0" cy="220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74273" y="3271345"/>
            <a:ext cx="0" cy="1811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dağılımları: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" y="1012442"/>
            <a:ext cx="6351124" cy="47623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970" y="5928656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Core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loss’u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hesaplayabilmeliyiz !</a:t>
            </a:r>
          </a:p>
        </p:txBody>
      </p:sp>
    </p:spTree>
    <p:extLst>
      <p:ext uri="{BB962C8B-B14F-4D97-AF65-F5344CB8AC3E}">
        <p14:creationId xmlns:p14="http://schemas.microsoft.com/office/powerpoint/2010/main" val="27293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549012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579" y="5127170"/>
            <a:ext cx="255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PCB’ye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tüm elemanların </a:t>
            </a:r>
            <a:r>
              <a:rPr lang="tr-TR" b="1" dirty="0" smtClean="0">
                <a:solidFill>
                  <a:srgbClr val="FF0000"/>
                </a:solidFill>
                <a:cs typeface="Arial" panose="020B0604020202020204" pitchFamily="34" charset="0"/>
              </a:rPr>
              <a:t>sığdığı varsayılıyor !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870" y="5060289"/>
            <a:ext cx="80812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obvious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no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capacitor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Drive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stator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diameter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required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thermal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impedance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does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not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change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length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increases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since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area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reduced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total,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heat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sink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volume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is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decreased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 </a:t>
            </a:r>
            <a:r>
              <a:rPr lang="tr-TR" dirty="0" smtClean="0">
                <a:solidFill>
                  <a:srgbClr val="FF0000"/>
                </a:solidFill>
                <a:cs typeface="Arial" panose="020B0604020202020204" pitchFamily="34" charset="0"/>
              </a:rPr>
              <a:t>Bu yanlış olabilir ! Bunu incelemek lazım.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68" t="5202" r="3314"/>
          <a:stretch/>
        </p:blipFill>
        <p:spPr>
          <a:xfrm>
            <a:off x="0" y="918343"/>
            <a:ext cx="7268934" cy="42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High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design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3" y="673889"/>
            <a:ext cx="445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Volume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and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Power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Density</a:t>
            </a:r>
            <a:r>
              <a:rPr lang="tr-TR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tr-TR" b="1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03" y="5778253"/>
            <a:ext cx="68998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Bu da böyle bir anımdır.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Tabi burada da yine aynı </a:t>
            </a:r>
            <a:r>
              <a:rPr lang="tr-TR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assumption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 (PCB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komponentleri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sığıyor).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" y="1043221"/>
            <a:ext cx="6125985" cy="45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1049446"/>
            <a:ext cx="87449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usual criteria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t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choice of the number of phases, poles and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slots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feasibility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Non-overlapped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coil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Modularity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Radial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forces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Cogging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torque and torque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ripple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Rotor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losses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MMF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subharmonics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Peak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armature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reaction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(MMF </a:t>
            </a:r>
            <a:r>
              <a:rPr lang="tr-TR" sz="20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r>
              <a:rPr lang="tr-TR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 ile alakalı bu da)</a:t>
            </a:r>
            <a:endParaRPr 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Self-inductance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Mutual </a:t>
            </a:r>
            <a:r>
              <a:rPr 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inductance between </a:t>
            </a:r>
            <a:r>
              <a:rPr lang="en-US" sz="2000" dirty="0" smtClean="0">
                <a:solidFill>
                  <a:srgbClr val="C0000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Number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  <a:endParaRPr lang="tr-TR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Winding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factor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109"/>
            <a:ext cx="9078685" cy="3527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392" y="4745691"/>
            <a:ext cx="874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Anladığım kadarıyla, kutup sayısı stator oluk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saysına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ne kadar yakın olursa o kadar yüksek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elde ediyoruz, zaten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flux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linkage’ı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düşününce çok mantıklı. Ama eşit yapamıyoruz çünkü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var. Bu yüzden ‘’as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close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as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possible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’’.</a:t>
            </a:r>
          </a:p>
          <a:p>
            <a:endParaRPr lang="tr-TR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Biz 24/22 yapabilirmişiz aslında.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Alternate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teeth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yapmak da arttırıyor. Tabi modül sayısı 2 olacaktı.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30/26 motorda (1-layer), 3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0.936, 5 fazda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kw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 = 0.964.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625193" y="1420474"/>
            <a:ext cx="236764" cy="955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2884" y="108192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Biz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burdayız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02829" y="1251198"/>
            <a:ext cx="469443" cy="879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33405" y="925815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24/22 (sanırım)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Radial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forces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391" y="2131430"/>
            <a:ext cx="874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1-layer, 3-phase </a:t>
            </a:r>
            <a:r>
              <a:rPr lang="tr-TR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machines</a:t>
            </a:r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2807718"/>
            <a:ext cx="6306234" cy="3118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47357" y="2562599"/>
            <a:ext cx="57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9/8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75663" y="2564852"/>
            <a:ext cx="870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  <a:cs typeface="Arial" panose="020B0604020202020204" pitchFamily="34" charset="0"/>
              </a:rPr>
              <a:t>12/10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392" y="5963922"/>
            <a:ext cx="8744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</a:t>
            </a:r>
            <a:r>
              <a:rPr lang="en-US" dirty="0" smtClean="0"/>
              <a:t>n </a:t>
            </a:r>
            <a:r>
              <a:rPr lang="en-US" dirty="0"/>
              <a:t>adequate rule to design FSCW machines with respect to the magnetic forces is that the </a:t>
            </a:r>
            <a:r>
              <a:rPr lang="en-US" dirty="0">
                <a:solidFill>
                  <a:srgbClr val="C00000"/>
                </a:solidFill>
              </a:rPr>
              <a:t>number of winding periodicities is an even number </a:t>
            </a:r>
            <a:r>
              <a:rPr lang="en-US" dirty="0"/>
              <a:t>and sufficiently high.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391" y="1073999"/>
            <a:ext cx="25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gcd</a:t>
            </a:r>
            <a:r>
              <a:rPr lang="en-US" b="1" dirty="0">
                <a:solidFill>
                  <a:srgbClr val="002060"/>
                </a:solidFill>
              </a:rPr>
              <a:t>(2p,Q) &gt; </a:t>
            </a:r>
            <a:r>
              <a:rPr lang="en-US" b="1" dirty="0" smtClean="0">
                <a:solidFill>
                  <a:srgbClr val="002060"/>
                </a:solidFill>
              </a:rPr>
              <a:t>1</a:t>
            </a:r>
            <a:r>
              <a:rPr lang="tr-TR" b="1" dirty="0" smtClean="0">
                <a:solidFill>
                  <a:srgbClr val="002060"/>
                </a:solidFill>
              </a:rPr>
              <a:t>: </a:t>
            </a:r>
            <a:r>
              <a:rPr lang="tr-TR" b="1" dirty="0" err="1" smtClean="0">
                <a:solidFill>
                  <a:srgbClr val="002060"/>
                </a:solidFill>
              </a:rPr>
              <a:t>Periodicity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0391" y="1474109"/>
            <a:ext cx="8549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rgbClr val="002060"/>
                </a:solidFill>
              </a:rPr>
              <a:t>Bu bizde 4.</a:t>
            </a:r>
            <a:r>
              <a:rPr lang="tr-TR" dirty="0" smtClean="0">
                <a:solidFill>
                  <a:srgbClr val="002060"/>
                </a:solidFill>
              </a:rPr>
              <a:t> =&gt; 22 kutup olsa 2 oluyor.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open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970" y="707752"/>
            <a:ext cx="84618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most common inverter faults involves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permanent opening of a power semiconductor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due to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damage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 the transistor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itself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logic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commanding the gate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signals.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corresponding inverter leg is allowed to flow only during part of electrical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cycle,</a:t>
            </a:r>
            <a:endParaRPr lang="tr-TR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either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through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other transistor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or through the associated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free-wheeling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diode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(bu </a:t>
            </a:r>
            <a:r>
              <a:rPr lang="tr-TR" sz="2000" dirty="0" err="1">
                <a:solidFill>
                  <a:srgbClr val="FF0000"/>
                </a:solidFill>
                <a:cs typeface="Arial" panose="020B0604020202020204" pitchFamily="34" charset="0"/>
              </a:rPr>
              <a:t>GaN’da</a:t>
            </a:r>
            <a:r>
              <a:rPr lang="tr-TR" sz="2000" dirty="0">
                <a:solidFill>
                  <a:srgbClr val="FF0000"/>
                </a:solidFill>
                <a:cs typeface="Arial" panose="020B0604020202020204" pitchFamily="34" charset="0"/>
              </a:rPr>
              <a:t> olmayacak mesela</a:t>
            </a:r>
            <a:r>
              <a:rPr lang="tr-T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leading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to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a DC component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phase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currents 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pulsations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may remain undetected for a long time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Cogging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torque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422537"/>
            <a:ext cx="8810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Np = </a:t>
            </a:r>
            <a:r>
              <a:rPr lang="en-US" b="1" dirty="0" smtClean="0">
                <a:solidFill>
                  <a:srgbClr val="002060"/>
                </a:solidFill>
              </a:rPr>
              <a:t>2p</a:t>
            </a:r>
            <a:r>
              <a:rPr lang="tr-TR" b="1" dirty="0" smtClean="0">
                <a:solidFill>
                  <a:srgbClr val="002060"/>
                </a:solidFill>
              </a:rPr>
              <a:t>/</a:t>
            </a:r>
            <a:r>
              <a:rPr lang="en-US" b="1" dirty="0" err="1" smtClean="0">
                <a:solidFill>
                  <a:srgbClr val="002060"/>
                </a:solidFill>
              </a:rPr>
              <a:t>gcd</a:t>
            </a:r>
            <a:r>
              <a:rPr lang="en-US" b="1" dirty="0" smtClean="0">
                <a:solidFill>
                  <a:srgbClr val="002060"/>
                </a:solidFill>
              </a:rPr>
              <a:t>(2p,Q</a:t>
            </a:r>
            <a:r>
              <a:rPr lang="en-US" b="1" dirty="0" smtClean="0">
                <a:solidFill>
                  <a:srgbClr val="002060"/>
                </a:solidFill>
              </a:rPr>
              <a:t>)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 smtClean="0">
              <a:solidFill>
                <a:srgbClr val="002060"/>
              </a:solidFill>
            </a:endParaRPr>
          </a:p>
          <a:p>
            <a:r>
              <a:rPr lang="tr-TR" dirty="0" smtClean="0">
                <a:solidFill>
                  <a:srgbClr val="002060"/>
                </a:solidFill>
              </a:rPr>
              <a:t>Bu bizde 5. </a:t>
            </a:r>
            <a:r>
              <a:rPr lang="tr-TR" dirty="0">
                <a:solidFill>
                  <a:srgbClr val="002060"/>
                </a:solidFill>
              </a:rPr>
              <a:t>=&gt; 22 kutup olsa </a:t>
            </a:r>
            <a:r>
              <a:rPr lang="tr-TR" dirty="0" smtClean="0">
                <a:solidFill>
                  <a:srgbClr val="002060"/>
                </a:solidFill>
              </a:rPr>
              <a:t>11 </a:t>
            </a:r>
            <a:r>
              <a:rPr lang="tr-TR" dirty="0">
                <a:solidFill>
                  <a:srgbClr val="002060"/>
                </a:solidFill>
              </a:rPr>
              <a:t>oluyor. </a:t>
            </a:r>
            <a:endParaRPr lang="tr-TR" b="1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Having a high value of Np leads to a high frequency and low amplitude cogging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requirement of having a </a:t>
            </a:r>
            <a:r>
              <a:rPr lang="en-US" b="1" dirty="0">
                <a:solidFill>
                  <a:srgbClr val="002060"/>
                </a:solidFill>
              </a:rPr>
              <a:t>low number of periodicities </a:t>
            </a:r>
            <a:r>
              <a:rPr lang="en-US" dirty="0">
                <a:solidFill>
                  <a:srgbClr val="002060"/>
                </a:solidFill>
              </a:rPr>
              <a:t>to reduce the </a:t>
            </a:r>
            <a:r>
              <a:rPr lang="en-US" b="1" dirty="0">
                <a:solidFill>
                  <a:srgbClr val="002060"/>
                </a:solidFill>
              </a:rPr>
              <a:t>cogging torque </a:t>
            </a:r>
            <a:r>
              <a:rPr lang="en-US" dirty="0">
                <a:solidFill>
                  <a:srgbClr val="002060"/>
                </a:solidFill>
              </a:rPr>
              <a:t>is detrimental to reduce the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in the air-gap, so a compromise between both criteria must be met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97908"/>
              </p:ext>
            </p:extLst>
          </p:nvPr>
        </p:nvGraphicFramePr>
        <p:xfrm>
          <a:off x="2397576" y="4287754"/>
          <a:ext cx="43706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008">
                  <a:extLst>
                    <a:ext uri="{9D8B030D-6E8A-4147-A177-3AD203B41FA5}">
                      <a16:colId xmlns:a16="http://schemas.microsoft.com/office/drawing/2014/main" val="29615250"/>
                    </a:ext>
                  </a:extLst>
                </a:gridCol>
                <a:gridCol w="955222">
                  <a:extLst>
                    <a:ext uri="{9D8B030D-6E8A-4147-A177-3AD203B41FA5}">
                      <a16:colId xmlns:a16="http://schemas.microsoft.com/office/drawing/2014/main" val="1277884202"/>
                    </a:ext>
                  </a:extLst>
                </a:gridCol>
                <a:gridCol w="963385">
                  <a:extLst>
                    <a:ext uri="{9D8B030D-6E8A-4147-A177-3AD203B41FA5}">
                      <a16:colId xmlns:a16="http://schemas.microsoft.com/office/drawing/2014/main" val="60802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24/22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9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5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Periodicity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7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Np = 2p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(2p,Q)</a:t>
                      </a:r>
                      <a:endParaRPr lang="tr-TR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5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b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forces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7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="0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="0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Mod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0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00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2" y="1197109"/>
            <a:ext cx="8810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Rotor losses in PM machines are </a:t>
            </a:r>
            <a:r>
              <a:rPr lang="en-US" dirty="0" smtClean="0">
                <a:solidFill>
                  <a:srgbClr val="002060"/>
                </a:solidFill>
              </a:rPr>
              <a:t>caused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by</a:t>
            </a:r>
            <a:r>
              <a:rPr lang="tr-TR" dirty="0" smtClean="0">
                <a:solidFill>
                  <a:srgbClr val="00206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existence of </a:t>
            </a:r>
            <a:r>
              <a:rPr lang="en-US" dirty="0">
                <a:solidFill>
                  <a:srgbClr val="FF0000"/>
                </a:solidFill>
              </a:rPr>
              <a:t>flux pulsations </a:t>
            </a:r>
            <a:r>
              <a:rPr lang="en-US" dirty="0">
                <a:solidFill>
                  <a:srgbClr val="002060"/>
                </a:solidFill>
              </a:rPr>
              <a:t>due to the stator </a:t>
            </a:r>
            <a:r>
              <a:rPr lang="en-US" dirty="0" smtClean="0">
                <a:solidFill>
                  <a:srgbClr val="002060"/>
                </a:solidFill>
              </a:rPr>
              <a:t>slots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presence of air-gap </a:t>
            </a:r>
            <a:r>
              <a:rPr lang="en-US" dirty="0">
                <a:solidFill>
                  <a:srgbClr val="FF0000"/>
                </a:solidFill>
              </a:rPr>
              <a:t>MMF </a:t>
            </a:r>
            <a:r>
              <a:rPr lang="en-US" dirty="0" smtClean="0">
                <a:solidFill>
                  <a:srgbClr val="FF0000"/>
                </a:solidFill>
              </a:rPr>
              <a:t>harmonics</a:t>
            </a:r>
            <a:endParaRPr lang="tr-T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smtClean="0">
                <a:solidFill>
                  <a:srgbClr val="002060"/>
                </a:solidFill>
              </a:rPr>
              <a:t>!!!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When </a:t>
            </a:r>
            <a:r>
              <a:rPr lang="en-US" dirty="0">
                <a:solidFill>
                  <a:srgbClr val="002060"/>
                </a:solidFill>
              </a:rPr>
              <a:t>the machine is designed with </a:t>
            </a:r>
            <a:r>
              <a:rPr lang="en-US" b="1" dirty="0">
                <a:solidFill>
                  <a:srgbClr val="002060"/>
                </a:solidFill>
              </a:rPr>
              <a:t>open slots </a:t>
            </a:r>
            <a:r>
              <a:rPr lang="en-US" dirty="0">
                <a:solidFill>
                  <a:srgbClr val="002060"/>
                </a:solidFill>
              </a:rPr>
              <a:t>and 1-layer FSCWs, the flux pulsations may be very high; specially </a:t>
            </a:r>
            <a:r>
              <a:rPr lang="en-US" b="1" dirty="0">
                <a:solidFill>
                  <a:srgbClr val="002060"/>
                </a:solidFill>
              </a:rPr>
              <a:t>when 2p ≈ Q </a:t>
            </a:r>
            <a:r>
              <a:rPr lang="en-US" dirty="0">
                <a:solidFill>
                  <a:srgbClr val="002060"/>
                </a:solidFill>
              </a:rPr>
              <a:t>and the pole-pitch is close to the slot-pitch, leading to high rotor </a:t>
            </a:r>
            <a:r>
              <a:rPr lang="en-US" dirty="0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endParaRPr lang="tr-TR" dirty="0" smtClean="0">
              <a:solidFill>
                <a:srgbClr val="002060"/>
              </a:solidFill>
            </a:endParaRP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Techniques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to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reduce</a:t>
            </a:r>
            <a:r>
              <a:rPr lang="tr-TR" b="1" dirty="0" smtClean="0">
                <a:solidFill>
                  <a:srgbClr val="002060"/>
                </a:solidFill>
              </a:rPr>
              <a:t> rotor </a:t>
            </a:r>
            <a:r>
              <a:rPr lang="tr-TR" b="1" dirty="0" err="1" smtClean="0">
                <a:solidFill>
                  <a:srgbClr val="002060"/>
                </a:solidFill>
              </a:rPr>
              <a:t>losses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002060"/>
                </a:solidFill>
              </a:rPr>
              <a:t>Laminated</a:t>
            </a:r>
            <a:r>
              <a:rPr lang="tr-TR" dirty="0" smtClean="0">
                <a:solidFill>
                  <a:srgbClr val="002060"/>
                </a:solidFill>
              </a:rPr>
              <a:t> rotor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Axial and/or circumferential segmentation of the </a:t>
            </a:r>
            <a:r>
              <a:rPr lang="en-US" dirty="0" smtClean="0">
                <a:solidFill>
                  <a:srgbClr val="002060"/>
                </a:solidFill>
              </a:rPr>
              <a:t>permanent-magnets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FF0000"/>
                </a:solidFill>
              </a:rPr>
              <a:t>???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 </a:t>
            </a:r>
            <a:r>
              <a:rPr lang="en-US" dirty="0">
                <a:solidFill>
                  <a:srgbClr val="002060"/>
                </a:solidFill>
              </a:rPr>
              <a:t>of a higher resistivity PM material (e.g. bonded vs sintered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Shielding </a:t>
            </a:r>
            <a:r>
              <a:rPr lang="en-US" dirty="0">
                <a:solidFill>
                  <a:srgbClr val="002060"/>
                </a:solidFill>
              </a:rPr>
              <a:t>by copper </a:t>
            </a:r>
            <a:r>
              <a:rPr lang="en-US" dirty="0" smtClean="0">
                <a:solidFill>
                  <a:srgbClr val="002060"/>
                </a:solidFill>
              </a:rPr>
              <a:t>cladding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18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3" y="4284164"/>
            <a:ext cx="6547419" cy="246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8" y="1791113"/>
            <a:ext cx="7222331" cy="2493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24789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Integral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vs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fractional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slot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(bu </a:t>
            </a:r>
            <a:r>
              <a:rPr lang="tr-TR" dirty="0" smtClean="0">
                <a:solidFill>
                  <a:srgbClr val="FF0000"/>
                </a:solidFill>
              </a:rPr>
              <a:t>bildiğimiz </a:t>
            </a:r>
            <a:r>
              <a:rPr lang="tr-TR" dirty="0" smtClean="0">
                <a:solidFill>
                  <a:srgbClr val="FF0000"/>
                </a:solidFill>
              </a:rPr>
              <a:t>ve boyun eğdiğimiz bir şey)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Rotor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losses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: 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632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>
                <a:solidFill>
                  <a:srgbClr val="002060"/>
                </a:solidFill>
              </a:rPr>
              <a:t>Layer</a:t>
            </a:r>
            <a:r>
              <a:rPr lang="tr-TR" dirty="0" smtClean="0">
                <a:solidFill>
                  <a:srgbClr val="002060"/>
                </a:solidFill>
              </a:rPr>
              <a:t> sayısı karşılaştırması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658"/>
          <a:stretch/>
        </p:blipFill>
        <p:spPr>
          <a:xfrm>
            <a:off x="1036687" y="1363859"/>
            <a:ext cx="7094084" cy="2249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3" y="3343975"/>
            <a:ext cx="6742339" cy="20668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334" y="5445555"/>
            <a:ext cx="85044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rgbClr val="002060"/>
                </a:solidFill>
              </a:rPr>
              <a:t>Buradaki </a:t>
            </a:r>
            <a:r>
              <a:rPr lang="tr-TR" sz="1600" b="1" dirty="0" err="1" smtClean="0">
                <a:solidFill>
                  <a:srgbClr val="002060"/>
                </a:solidFill>
              </a:rPr>
              <a:t>trade-off</a:t>
            </a:r>
            <a:r>
              <a:rPr lang="tr-TR" sz="1600" b="1" dirty="0">
                <a:solidFill>
                  <a:srgbClr val="002060"/>
                </a:solidFill>
              </a:rPr>
              <a:t>: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isolation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vs</a:t>
            </a:r>
            <a:r>
              <a:rPr lang="tr-TR" sz="1600" dirty="0" smtClean="0">
                <a:solidFill>
                  <a:srgbClr val="002060"/>
                </a:solidFill>
              </a:rPr>
              <a:t> MMF </a:t>
            </a:r>
            <a:r>
              <a:rPr lang="tr-TR" sz="1600" dirty="0" err="1" smtClean="0">
                <a:solidFill>
                  <a:srgbClr val="002060"/>
                </a:solidFill>
              </a:rPr>
              <a:t>harmonic</a:t>
            </a:r>
            <a:r>
              <a:rPr lang="tr-TR" sz="1600" dirty="0" smtClean="0">
                <a:solidFill>
                  <a:srgbClr val="002060"/>
                </a:solidFill>
              </a:rPr>
              <a:t> </a:t>
            </a:r>
            <a:r>
              <a:rPr lang="tr-TR" sz="1600" dirty="0" err="1" smtClean="0">
                <a:solidFill>
                  <a:srgbClr val="002060"/>
                </a:solidFill>
              </a:rPr>
              <a:t>content</a:t>
            </a:r>
            <a:endParaRPr lang="tr-TR" sz="1600" dirty="0" smtClean="0">
              <a:solidFill>
                <a:srgbClr val="002060"/>
              </a:solidFill>
            </a:endParaRPr>
          </a:p>
          <a:p>
            <a:endParaRPr lang="tr-TR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In general terms, rotor losses tend to decrease when the number of poles and slots increase, while keeping the same 2p/Q ratio.</a:t>
            </a:r>
            <a:r>
              <a:rPr lang="tr-TR" sz="1600" dirty="0">
                <a:solidFill>
                  <a:srgbClr val="002060"/>
                </a:solidFill>
              </a:rPr>
              <a:t> </a:t>
            </a:r>
            <a:r>
              <a:rPr lang="tr-TR" sz="1600" dirty="0">
                <a:solidFill>
                  <a:srgbClr val="FF0000"/>
                </a:solidFill>
              </a:rPr>
              <a:t>=&gt; </a:t>
            </a:r>
            <a:r>
              <a:rPr lang="tr-TR" sz="1600" dirty="0" err="1">
                <a:solidFill>
                  <a:srgbClr val="FF0000"/>
                </a:solidFill>
              </a:rPr>
              <a:t>Qs</a:t>
            </a:r>
            <a:r>
              <a:rPr lang="tr-TR" sz="1600" dirty="0">
                <a:solidFill>
                  <a:srgbClr val="FF0000"/>
                </a:solidFill>
              </a:rPr>
              <a:t> ve p arttıkça, yüksek katman sayısının yarattığı avantaj azalıyor</a:t>
            </a:r>
            <a:r>
              <a:rPr lang="tr-TR" sz="1600" dirty="0" smtClean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sub-harmonics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3702" y="1063224"/>
            <a:ext cx="842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are those with harmonic order </a:t>
            </a:r>
            <a:r>
              <a:rPr lang="en-US" b="1" dirty="0">
                <a:solidFill>
                  <a:srgbClr val="002060"/>
                </a:solidFill>
              </a:rPr>
              <a:t>ν &lt; p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Almost all FSCWs</a:t>
            </a:r>
            <a:r>
              <a:rPr lang="en-US" dirty="0">
                <a:solidFill>
                  <a:srgbClr val="002060"/>
                </a:solidFill>
              </a:rPr>
              <a:t>, except those with q = 1/2, lead to armature MMF </a:t>
            </a:r>
            <a:r>
              <a:rPr lang="en-US" dirty="0" smtClean="0">
                <a:solidFill>
                  <a:srgbClr val="002060"/>
                </a:solidFill>
              </a:rPr>
              <a:t>subharmonics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lower the </a:t>
            </a:r>
            <a:r>
              <a:rPr lang="en-US" b="1" dirty="0">
                <a:solidFill>
                  <a:srgbClr val="002060"/>
                </a:solidFill>
              </a:rPr>
              <a:t>number of layers </a:t>
            </a:r>
            <a:r>
              <a:rPr lang="en-US" dirty="0">
                <a:solidFill>
                  <a:srgbClr val="002060"/>
                </a:solidFill>
              </a:rPr>
              <a:t>for a particular combination, the higher the MMF subharmonic content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6" y="2416665"/>
            <a:ext cx="8176048" cy="250639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91985" y="2894275"/>
            <a:ext cx="196759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60182" y="2787075"/>
            <a:ext cx="19648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(Baya </a:t>
            </a:r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farkediyor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098471" y="3371850"/>
            <a:ext cx="1205593" cy="8014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18831" y="4584510"/>
            <a:ext cx="1964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002060"/>
                </a:solidFill>
                <a:cs typeface="Arial" panose="020B0604020202020204" pitchFamily="34" charset="0"/>
              </a:rPr>
              <a:t>p =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3701" y="4939530"/>
            <a:ext cx="84265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Have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more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adverse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effect</a:t>
            </a:r>
            <a:r>
              <a:rPr lang="tr-TR" dirty="0" smtClean="0">
                <a:solidFill>
                  <a:srgbClr val="002060"/>
                </a:solidFill>
              </a:rPr>
              <a:t> on rotor </a:t>
            </a:r>
            <a:r>
              <a:rPr lang="tr-TR" dirty="0" err="1" smtClean="0">
                <a:solidFill>
                  <a:srgbClr val="002060"/>
                </a:solidFill>
              </a:rPr>
              <a:t>losses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due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to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being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low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order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Another consequence of MMF subharmonics is an </a:t>
            </a:r>
            <a:r>
              <a:rPr lang="en-US" b="1" dirty="0">
                <a:solidFill>
                  <a:srgbClr val="002060"/>
                </a:solidFill>
              </a:rPr>
              <a:t>unbalanced saturation </a:t>
            </a:r>
            <a:r>
              <a:rPr lang="en-US" dirty="0">
                <a:solidFill>
                  <a:srgbClr val="002060"/>
                </a:solidFill>
              </a:rPr>
              <a:t>of the iron parts among the rotor poles.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MMF subharmonics lead to low order </a:t>
            </a:r>
            <a:r>
              <a:rPr lang="en-US" b="1" dirty="0">
                <a:solidFill>
                  <a:srgbClr val="002060"/>
                </a:solidFill>
              </a:rPr>
              <a:t>radial forces </a:t>
            </a:r>
            <a:r>
              <a:rPr lang="en-US" dirty="0">
                <a:solidFill>
                  <a:srgbClr val="002060"/>
                </a:solidFill>
              </a:rPr>
              <a:t>between the rotor and the stator of the machine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42" t="5234" r="7454" b="5949"/>
          <a:stretch/>
        </p:blipFill>
        <p:spPr>
          <a:xfrm>
            <a:off x="1350058" y="1073999"/>
            <a:ext cx="6465651" cy="5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2" t="6528" r="7224" b="3341"/>
          <a:stretch/>
        </p:blipFill>
        <p:spPr>
          <a:xfrm>
            <a:off x="1028700" y="1349509"/>
            <a:ext cx="6883894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7081" y="1390436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92941" y="1784550"/>
            <a:ext cx="617602" cy="6141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60166" y="2685762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39036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2" t="5648" r="8027" b="5297"/>
          <a:stretch/>
        </p:blipFill>
        <p:spPr>
          <a:xfrm>
            <a:off x="721391" y="1073998"/>
            <a:ext cx="7722986" cy="57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with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1-layer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44" t="5532" r="7628" b="3622"/>
          <a:stretch/>
        </p:blipFill>
        <p:spPr>
          <a:xfrm>
            <a:off x="952500" y="1197109"/>
            <a:ext cx="7559965" cy="5359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</p:spTree>
    <p:extLst>
      <p:ext uri="{BB962C8B-B14F-4D97-AF65-F5344CB8AC3E}">
        <p14:creationId xmlns:p14="http://schemas.microsoft.com/office/powerpoint/2010/main" val="17387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850" t="4945" r="7737" b="2589"/>
          <a:stretch/>
        </p:blipFill>
        <p:spPr>
          <a:xfrm>
            <a:off x="914360" y="1153709"/>
            <a:ext cx="7394247" cy="5420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MMF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distribution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Our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machine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–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Layer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Comparison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88724" y="1855239"/>
            <a:ext cx="14423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Fundamental</a:t>
            </a:r>
            <a:endParaRPr lang="tr-TR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(10)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79864" y="2304880"/>
            <a:ext cx="680317" cy="550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52500" y="4638675"/>
            <a:ext cx="629575" cy="2746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59184" y="4300121"/>
            <a:ext cx="150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Sub-harmonic</a:t>
            </a:r>
            <a:endParaRPr lang="tr-TR" sz="1600" dirty="0" smtClean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7316" y="3525486"/>
            <a:ext cx="600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(14)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6550" y="1855239"/>
            <a:ext cx="61232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043813" y="1685962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1-layer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4584" y="2127212"/>
            <a:ext cx="61232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41847" y="1957935"/>
            <a:ext cx="144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rgbClr val="C00000"/>
                </a:solidFill>
                <a:cs typeface="Arial" panose="020B0604020202020204" pitchFamily="34" charset="0"/>
              </a:rPr>
              <a:t>2</a:t>
            </a:r>
            <a:r>
              <a:rPr lang="tr-T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-layer</a:t>
            </a:r>
          </a:p>
        </p:txBody>
      </p:sp>
    </p:spTree>
    <p:extLst>
      <p:ext uri="{BB962C8B-B14F-4D97-AF65-F5344CB8AC3E}">
        <p14:creationId xmlns:p14="http://schemas.microsoft.com/office/powerpoint/2010/main" val="236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Transistor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short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circuit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970" y="707752"/>
            <a:ext cx="846182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Transistor short-circuit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faults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usually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occurs as a consequence of a single power semiconductor switch being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permanently damaged.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damage may be due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short-circuit fault in the associated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free-wheeling diode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resence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impurities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 in the fabrication process may also trigger the short-circuiting of the power semiconductor switch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erroneous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signals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caused by driver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malfunction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auxiliary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power supply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failure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electromagnetic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disturbance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control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software </a:t>
            </a:r>
            <a:r>
              <a:rPr lang="en-US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errors</a:t>
            </a:r>
            <a:endParaRPr 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serious 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fault condition that demands immediate remedial </a:t>
            </a:r>
            <a:r>
              <a:rPr lang="en-US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other switch in the same leg has to be opened within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 few µs </a:t>
            </a:r>
            <a:endParaRPr lang="en-US" sz="2000" dirty="0" smtClean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consequence of the fault, high magnitude DC current components that are mainly limited by the stator resistance appear in all the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poses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 risk in terms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of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current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withstand capability of the remaining healthy transistors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winding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overheating </a:t>
            </a:r>
            <a:endParaRPr lang="en-US" sz="2000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P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M demagnetization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extremely high and oscillating torque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is 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produced</a:t>
            </a:r>
          </a:p>
        </p:txBody>
      </p:sp>
    </p:spTree>
    <p:extLst>
      <p:ext uri="{BB962C8B-B14F-4D97-AF65-F5344CB8AC3E}">
        <p14:creationId xmlns:p14="http://schemas.microsoft.com/office/powerpoint/2010/main" val="2661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Peak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Armature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Reaction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701" y="1305342"/>
            <a:ext cx="8565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Peak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armature </a:t>
            </a:r>
            <a:r>
              <a:rPr lang="en-US" dirty="0">
                <a:solidFill>
                  <a:srgbClr val="002060"/>
                </a:solidFill>
              </a:rPr>
              <a:t>MMF reaction is related to the high amplitude of MMF </a:t>
            </a:r>
            <a:r>
              <a:rPr lang="en-US" dirty="0" smtClean="0">
                <a:solidFill>
                  <a:srgbClr val="002060"/>
                </a:solidFill>
              </a:rPr>
              <a:t>sub</a:t>
            </a:r>
            <a:r>
              <a:rPr lang="tr-TR" dirty="0" smtClean="0">
                <a:solidFill>
                  <a:srgbClr val="002060"/>
                </a:solidFill>
              </a:rPr>
              <a:t>-</a:t>
            </a:r>
            <a:r>
              <a:rPr lang="en-US" dirty="0" smtClean="0">
                <a:solidFill>
                  <a:srgbClr val="002060"/>
                </a:solidFill>
              </a:rPr>
              <a:t>harmonics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FSCWs lead to the highest peak value of armature reaction.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High armature reaction can lead to </a:t>
            </a:r>
            <a:r>
              <a:rPr lang="en-US" b="1" dirty="0">
                <a:solidFill>
                  <a:srgbClr val="002060"/>
                </a:solidFill>
              </a:rPr>
              <a:t>undesirable local saturation, permanent magnet demagnetization, unbalanced magnetic pull, decrease of the average torque and increased torque </a:t>
            </a:r>
            <a:r>
              <a:rPr lang="en-US" b="1" dirty="0" smtClean="0">
                <a:solidFill>
                  <a:srgbClr val="002060"/>
                </a:solidFill>
              </a:rPr>
              <a:t>ripple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" y="3369513"/>
            <a:ext cx="8267020" cy="2681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30930" y="3175907"/>
            <a:ext cx="416377" cy="468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53893" y="3094433"/>
            <a:ext cx="65314" cy="481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3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Mutual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95627"/>
            <a:ext cx="85653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1-layer FSCWs </a:t>
            </a:r>
            <a:r>
              <a:rPr lang="en-US" dirty="0">
                <a:solidFill>
                  <a:srgbClr val="002060"/>
                </a:solidFill>
              </a:rPr>
              <a:t>do not give rise to a </a:t>
            </a:r>
            <a:r>
              <a:rPr lang="en-US" b="1" dirty="0">
                <a:solidFill>
                  <a:srgbClr val="002060"/>
                </a:solidFill>
              </a:rPr>
              <a:t>slot leakage component </a:t>
            </a:r>
            <a:r>
              <a:rPr lang="en-US" dirty="0">
                <a:solidFill>
                  <a:srgbClr val="002060"/>
                </a:solidFill>
              </a:rPr>
              <a:t>of the mutual inductances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yield a reduction of the mutual inductance with respect to the </a:t>
            </a:r>
            <a:r>
              <a:rPr lang="en-US" dirty="0" smtClean="0">
                <a:solidFill>
                  <a:srgbClr val="002060"/>
                </a:solidFill>
              </a:rPr>
              <a:t>2-layer windings.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coil throw must equal one slot, </a:t>
            </a:r>
            <a:r>
              <a:rPr lang="en-US" dirty="0" err="1">
                <a:solidFill>
                  <a:srgbClr val="002060"/>
                </a:solidFill>
              </a:rPr>
              <a:t>yq</a:t>
            </a:r>
            <a:r>
              <a:rPr lang="en-US" dirty="0">
                <a:solidFill>
                  <a:srgbClr val="002060"/>
                </a:solidFill>
              </a:rPr>
              <a:t> = 1</a:t>
            </a:r>
            <a:r>
              <a:rPr lang="tr-TR" dirty="0">
                <a:solidFill>
                  <a:srgbClr val="002060"/>
                </a:solidFill>
              </a:rPr>
              <a:t>. </a:t>
            </a:r>
            <a:r>
              <a:rPr lang="tr-TR" dirty="0" smtClean="0">
                <a:solidFill>
                  <a:srgbClr val="002060"/>
                </a:solidFill>
              </a:rPr>
              <a:t>( </a:t>
            </a:r>
            <a:r>
              <a:rPr lang="tr-TR" dirty="0" err="1" smtClean="0">
                <a:solidFill>
                  <a:srgbClr val="002060"/>
                </a:solidFill>
              </a:rPr>
              <a:t>yq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round(Qs/(p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>
                <a:solidFill>
                  <a:srgbClr val="002060"/>
                </a:solidFill>
              </a:rPr>
              <a:t>=&gt; </a:t>
            </a:r>
            <a:r>
              <a:rPr lang="tr-TR" b="1" dirty="0">
                <a:solidFill>
                  <a:srgbClr val="002060"/>
                </a:solidFill>
              </a:rPr>
              <a:t>1 in </a:t>
            </a:r>
            <a:r>
              <a:rPr lang="tr-TR" b="1" dirty="0" err="1">
                <a:solidFill>
                  <a:srgbClr val="002060"/>
                </a:solidFill>
              </a:rPr>
              <a:t>our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case</a:t>
            </a:r>
            <a:r>
              <a:rPr lang="tr-TR" b="1" dirty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The number of spokes in the star of slots must be an even </a:t>
            </a:r>
            <a:r>
              <a:rPr lang="en-US" dirty="0" smtClean="0">
                <a:solidFill>
                  <a:srgbClr val="002060"/>
                </a:solidFill>
              </a:rPr>
              <a:t>number:</a:t>
            </a:r>
            <a:r>
              <a:rPr lang="tr-TR" dirty="0" smtClean="0">
                <a:solidFill>
                  <a:srgbClr val="002060"/>
                </a:solidFill>
              </a:rPr>
              <a:t> ( t = </a:t>
            </a:r>
            <a:r>
              <a:rPr lang="en-US" dirty="0" err="1" smtClean="0">
                <a:solidFill>
                  <a:srgbClr val="002060"/>
                </a:solidFill>
              </a:rPr>
              <a:t>gcd</a:t>
            </a:r>
            <a:r>
              <a:rPr lang="en-US" dirty="0" smtClean="0">
                <a:solidFill>
                  <a:srgbClr val="002060"/>
                </a:solidFill>
              </a:rPr>
              <a:t>(</a:t>
            </a:r>
            <a:r>
              <a:rPr lang="en-US" dirty="0" err="1" smtClean="0">
                <a:solidFill>
                  <a:srgbClr val="002060"/>
                </a:solidFill>
              </a:rPr>
              <a:t>pp,Qs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002060"/>
                </a:solidFill>
              </a:rPr>
              <a:t> )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Q/2</a:t>
            </a: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Q/t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v"/>
            </a:pPr>
            <a:r>
              <a:rPr lang="tr-TR" b="1" dirty="0" smtClean="0">
                <a:solidFill>
                  <a:srgbClr val="002060"/>
                </a:solidFill>
              </a:rPr>
              <a:t>Q/t = 12 </a:t>
            </a:r>
            <a:r>
              <a:rPr lang="tr-TR" b="1" dirty="0" err="1" smtClean="0">
                <a:solidFill>
                  <a:srgbClr val="002060"/>
                </a:solidFill>
              </a:rPr>
              <a:t>and</a:t>
            </a:r>
            <a:r>
              <a:rPr lang="tr-TR" b="1" dirty="0" smtClean="0">
                <a:solidFill>
                  <a:srgbClr val="002060"/>
                </a:solidFill>
              </a:rPr>
              <a:t> Q/2t </a:t>
            </a:r>
            <a:r>
              <a:rPr lang="tr-TR" b="1" dirty="0">
                <a:solidFill>
                  <a:srgbClr val="002060"/>
                </a:solidFill>
              </a:rPr>
              <a:t>= 6</a:t>
            </a:r>
            <a:r>
              <a:rPr lang="tr-TR" b="1" dirty="0" smtClean="0">
                <a:solidFill>
                  <a:srgbClr val="002060"/>
                </a:solidFill>
              </a:rPr>
              <a:t>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special case arises for 2-layer windings for which </a:t>
            </a:r>
            <a:r>
              <a:rPr lang="en-US" b="1" dirty="0">
                <a:solidFill>
                  <a:srgbClr val="002060"/>
                </a:solidFill>
              </a:rPr>
              <a:t>2p = Q±2t</a:t>
            </a:r>
            <a:r>
              <a:rPr lang="en-US" dirty="0">
                <a:solidFill>
                  <a:srgbClr val="002060"/>
                </a:solidFill>
              </a:rPr>
              <a:t>. In these cases, adjacent teeth are </a:t>
            </a:r>
            <a:r>
              <a:rPr lang="en-US" dirty="0" smtClean="0">
                <a:solidFill>
                  <a:srgbClr val="002060"/>
                </a:solidFill>
              </a:rPr>
              <a:t>wound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by coils belonging to the same phase but opposing sign</a:t>
            </a:r>
            <a:r>
              <a:rPr lang="tr-TR" dirty="0" smtClean="0">
                <a:solidFill>
                  <a:srgbClr val="002060"/>
                </a:solidFill>
              </a:rPr>
              <a:t>. (</a:t>
            </a:r>
            <a:r>
              <a:rPr lang="tr-TR" b="1" dirty="0" smtClean="0">
                <a:solidFill>
                  <a:srgbClr val="002060"/>
                </a:solidFill>
              </a:rPr>
              <a:t>20 = 24 </a:t>
            </a:r>
            <a:r>
              <a:rPr lang="en-US" b="1" dirty="0" smtClean="0">
                <a:solidFill>
                  <a:srgbClr val="002060"/>
                </a:solidFill>
              </a:rPr>
              <a:t>±</a:t>
            </a:r>
            <a:r>
              <a:rPr lang="tr-TR" b="1" dirty="0" smtClean="0">
                <a:solidFill>
                  <a:srgbClr val="002060"/>
                </a:solidFill>
              </a:rPr>
              <a:t> 4 in </a:t>
            </a:r>
            <a:r>
              <a:rPr lang="tr-TR" b="1" dirty="0" err="1" smtClean="0">
                <a:solidFill>
                  <a:srgbClr val="002060"/>
                </a:solidFill>
              </a:rPr>
              <a:t>our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). W</a:t>
            </a:r>
            <a:r>
              <a:rPr lang="en-US" dirty="0" smtClean="0">
                <a:solidFill>
                  <a:srgbClr val="002060"/>
                </a:solidFill>
              </a:rPr>
              <a:t>hen </a:t>
            </a:r>
            <a:r>
              <a:rPr lang="en-US" dirty="0">
                <a:solidFill>
                  <a:srgbClr val="002060"/>
                </a:solidFill>
              </a:rPr>
              <a:t>a non-linear, </a:t>
            </a:r>
            <a:r>
              <a:rPr lang="en-US" dirty="0" err="1">
                <a:solidFill>
                  <a:srgbClr val="002060"/>
                </a:solidFill>
              </a:rPr>
              <a:t>saturable</a:t>
            </a:r>
            <a:r>
              <a:rPr lang="en-US" dirty="0">
                <a:solidFill>
                  <a:srgbClr val="002060"/>
                </a:solidFill>
              </a:rPr>
              <a:t> stator material is used, such as a commonplace silicon steel lamination, an undesirable mutual coupling between phases may arise due to magnetic </a:t>
            </a:r>
            <a:r>
              <a:rPr lang="en-US" dirty="0" smtClean="0">
                <a:solidFill>
                  <a:srgbClr val="002060"/>
                </a:solidFill>
              </a:rPr>
              <a:t>saturation</a:t>
            </a:r>
            <a:r>
              <a:rPr lang="tr-TR" dirty="0" smtClean="0">
                <a:solidFill>
                  <a:srgbClr val="002060"/>
                </a:solidFill>
              </a:rPr>
              <a:t>. =&gt; </a:t>
            </a:r>
            <a:r>
              <a:rPr lang="tr-TR" b="1" dirty="0" smtClean="0">
                <a:solidFill>
                  <a:srgbClr val="002060"/>
                </a:solidFill>
              </a:rPr>
              <a:t>1-layerda problem.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89" y="4604657"/>
            <a:ext cx="456218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199" y="1014022"/>
            <a:ext cx="85653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Magnetizing flux across the </a:t>
            </a:r>
            <a:r>
              <a:rPr lang="en-US" dirty="0" smtClean="0">
                <a:solidFill>
                  <a:srgbClr val="002060"/>
                </a:solidFill>
              </a:rPr>
              <a:t>air-gap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Leakage fluxes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Crossing </a:t>
            </a:r>
            <a:r>
              <a:rPr lang="en-US" dirty="0">
                <a:solidFill>
                  <a:srgbClr val="002060"/>
                </a:solidFill>
              </a:rPr>
              <a:t>the air-gap: differential leakage flux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 smtClean="0">
              <a:solidFill>
                <a:srgbClr val="002060"/>
              </a:solidFill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Not </a:t>
            </a:r>
            <a:r>
              <a:rPr lang="en-US" dirty="0">
                <a:solidFill>
                  <a:srgbClr val="002060"/>
                </a:solidFill>
              </a:rPr>
              <a:t>crossing the air-gap: slot, pole, tooth-tip and end-winding leakage </a:t>
            </a:r>
            <a:r>
              <a:rPr lang="en-US" dirty="0" err="1" smtClean="0">
                <a:solidFill>
                  <a:srgbClr val="002060"/>
                </a:solidFill>
              </a:rPr>
              <a:t>fluxe</a:t>
            </a:r>
            <a:r>
              <a:rPr lang="tr-TR" dirty="0" smtClean="0">
                <a:solidFill>
                  <a:srgbClr val="002060"/>
                </a:solidFill>
              </a:rPr>
              <a:t>s.</a:t>
            </a:r>
          </a:p>
          <a:p>
            <a:pPr lvl="1" algn="just"/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permanent magnet machines, </a:t>
            </a:r>
            <a:r>
              <a:rPr lang="en-US" b="1" dirty="0">
                <a:solidFill>
                  <a:srgbClr val="002060"/>
                </a:solidFill>
              </a:rPr>
              <a:t>the slot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b="1" dirty="0">
                <a:solidFill>
                  <a:srgbClr val="002060"/>
                </a:solidFill>
              </a:rPr>
              <a:t> air-gap </a:t>
            </a:r>
            <a:r>
              <a:rPr lang="en-US" dirty="0">
                <a:solidFill>
                  <a:srgbClr val="002060"/>
                </a:solidFill>
              </a:rPr>
              <a:t>components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the inductance tend to dominate over the </a:t>
            </a:r>
            <a:r>
              <a:rPr lang="en-US" dirty="0" smtClean="0">
                <a:solidFill>
                  <a:srgbClr val="002060"/>
                </a:solidFill>
              </a:rPr>
              <a:t>rest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05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2" y="1073999"/>
            <a:ext cx="3275229" cy="1734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199" y="872263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tr-TR" b="1" dirty="0" err="1" smtClean="0">
                <a:solidFill>
                  <a:srgbClr val="002060"/>
                </a:solidFill>
              </a:rPr>
              <a:t>leakage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77" y="4220972"/>
            <a:ext cx="7723414" cy="2243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94314" y="2750439"/>
            <a:ext cx="310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b="1" dirty="0" smtClean="0">
                <a:solidFill>
                  <a:srgbClr val="002060"/>
                </a:solidFill>
              </a:rPr>
              <a:t>λ</a:t>
            </a:r>
            <a:r>
              <a:rPr lang="tr-TR" b="1" dirty="0" err="1" smtClean="0">
                <a:solidFill>
                  <a:srgbClr val="002060"/>
                </a:solidFill>
              </a:rPr>
              <a:t>slot</a:t>
            </a:r>
            <a:r>
              <a:rPr lang="tr-TR" b="1" dirty="0" smtClean="0">
                <a:solidFill>
                  <a:srgbClr val="002060"/>
                </a:solidFill>
              </a:rPr>
              <a:t> : </a:t>
            </a:r>
            <a:r>
              <a:rPr lang="tr-TR" dirty="0" err="1" smtClean="0">
                <a:solidFill>
                  <a:srgbClr val="002060"/>
                </a:solidFill>
              </a:rPr>
              <a:t>permeance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coefficient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lef     : </a:t>
            </a:r>
            <a:r>
              <a:rPr lang="tr-TR" dirty="0" err="1" smtClean="0">
                <a:solidFill>
                  <a:srgbClr val="002060"/>
                </a:solidFill>
              </a:rPr>
              <a:t>effective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length</a:t>
            </a:r>
            <a:endParaRPr lang="tr-TR" dirty="0" smtClean="0">
              <a:solidFill>
                <a:srgbClr val="002060"/>
              </a:solidFill>
            </a:endParaRPr>
          </a:p>
          <a:p>
            <a:r>
              <a:rPr lang="tr-TR" b="1" dirty="0" err="1" smtClean="0">
                <a:solidFill>
                  <a:srgbClr val="002060"/>
                </a:solidFill>
              </a:rPr>
              <a:t>Ns</a:t>
            </a:r>
            <a:r>
              <a:rPr lang="tr-TR" b="1" dirty="0" smtClean="0">
                <a:solidFill>
                  <a:srgbClr val="002060"/>
                </a:solidFill>
              </a:rPr>
              <a:t>     : </a:t>
            </a:r>
            <a:r>
              <a:rPr lang="tr-TR" dirty="0" smtClean="0">
                <a:solidFill>
                  <a:srgbClr val="002060"/>
                </a:solidFill>
              </a:rPr>
              <a:t>#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of series </a:t>
            </a:r>
            <a:r>
              <a:rPr lang="en-US" dirty="0" smtClean="0">
                <a:solidFill>
                  <a:srgbClr val="002060"/>
                </a:solidFill>
              </a:rPr>
              <a:t>turns</a:t>
            </a:r>
            <a:r>
              <a:rPr lang="tr-TR" dirty="0" smtClean="0">
                <a:solidFill>
                  <a:srgbClr val="002060"/>
                </a:solidFill>
              </a:rPr>
              <a:t>/</a:t>
            </a:r>
            <a:r>
              <a:rPr lang="tr-TR" dirty="0" err="1" smtClean="0">
                <a:solidFill>
                  <a:srgbClr val="002060"/>
                </a:solidFill>
              </a:rPr>
              <a:t>ph</a:t>
            </a:r>
            <a:endParaRPr lang="tr-TR" dirty="0" smtClean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002060"/>
                </a:solidFill>
              </a:rPr>
              <a:t>p       : </a:t>
            </a:r>
            <a:r>
              <a:rPr lang="tr-TR" dirty="0" err="1" smtClean="0">
                <a:solidFill>
                  <a:srgbClr val="002060"/>
                </a:solidFill>
              </a:rPr>
              <a:t>pole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pair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" y="1197109"/>
            <a:ext cx="3346738" cy="34518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65913" y="6279677"/>
            <a:ext cx="2033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STOP HERE !</a:t>
            </a:r>
          </a:p>
        </p:txBody>
      </p:sp>
    </p:spTree>
    <p:extLst>
      <p:ext uri="{BB962C8B-B14F-4D97-AF65-F5344CB8AC3E}">
        <p14:creationId xmlns:p14="http://schemas.microsoft.com/office/powerpoint/2010/main" val="36023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199" y="1426393"/>
            <a:ext cx="83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>
                <a:solidFill>
                  <a:srgbClr val="002060"/>
                </a:solidFill>
              </a:rPr>
              <a:t>: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28" b="80458"/>
          <a:stretch/>
        </p:blipFill>
        <p:spPr>
          <a:xfrm>
            <a:off x="6335486" y="1848911"/>
            <a:ext cx="1706831" cy="94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0936" y="5012871"/>
            <a:ext cx="3429000" cy="20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427" t="48489"/>
          <a:stretch/>
        </p:blipFill>
        <p:spPr>
          <a:xfrm>
            <a:off x="751114" y="3461658"/>
            <a:ext cx="7709811" cy="19476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8938" t="58358" b="26829"/>
          <a:stretch/>
        </p:blipFill>
        <p:spPr>
          <a:xfrm>
            <a:off x="6335486" y="2704745"/>
            <a:ext cx="1762207" cy="716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58358" r="32349" b="25984"/>
          <a:stretch/>
        </p:blipFill>
        <p:spPr>
          <a:xfrm>
            <a:off x="730966" y="2704746"/>
            <a:ext cx="5660020" cy="756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32979" b="80458"/>
          <a:stretch/>
        </p:blipFill>
        <p:spPr>
          <a:xfrm>
            <a:off x="680618" y="1848911"/>
            <a:ext cx="5654868" cy="9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97219"/>
            <a:ext cx="84519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Comparison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For </a:t>
            </a:r>
            <a:r>
              <a:rPr lang="en-US" b="1" dirty="0" smtClean="0">
                <a:solidFill>
                  <a:srgbClr val="002060"/>
                </a:solidFill>
              </a:rPr>
              <a:t>1-layer,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 slot </a:t>
            </a:r>
            <a:r>
              <a:rPr lang="en-US" dirty="0" smtClean="0">
                <a:solidFill>
                  <a:srgbClr val="002060"/>
                </a:solidFill>
              </a:rPr>
              <a:t>mutual </a:t>
            </a:r>
            <a:r>
              <a:rPr lang="en-US" dirty="0">
                <a:solidFill>
                  <a:srgbClr val="002060"/>
                </a:solidFill>
              </a:rPr>
              <a:t>inductance between phases is </a:t>
            </a:r>
            <a:r>
              <a:rPr lang="en-US" dirty="0" smtClean="0">
                <a:solidFill>
                  <a:srgbClr val="002060"/>
                </a:solidFill>
              </a:rPr>
              <a:t>intrinsically null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002060"/>
                </a:solidFill>
              </a:rPr>
              <a:t>, 5 and </a:t>
            </a:r>
            <a:r>
              <a:rPr lang="en-US" b="1" dirty="0" smtClean="0">
                <a:solidFill>
                  <a:srgbClr val="002060"/>
                </a:solidFill>
              </a:rPr>
              <a:t>7</a:t>
            </a:r>
            <a:r>
              <a:rPr lang="tr-TR" dirty="0" smtClean="0">
                <a:solidFill>
                  <a:srgbClr val="002060"/>
                </a:solidFill>
              </a:rPr>
              <a:t>,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 are </a:t>
            </a:r>
            <a:r>
              <a:rPr lang="en-US" dirty="0" smtClean="0">
                <a:solidFill>
                  <a:srgbClr val="002060"/>
                </a:solidFill>
              </a:rPr>
              <a:t>combinations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en-US" dirty="0">
                <a:solidFill>
                  <a:srgbClr val="002060"/>
                </a:solidFill>
              </a:rPr>
              <a:t>2p ≈ Q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that lead to a reduced mutual coupling between phases, while keeping high winding </a:t>
            </a:r>
            <a:r>
              <a:rPr lang="en-US" dirty="0" smtClean="0">
                <a:solidFill>
                  <a:srgbClr val="002060"/>
                </a:solidFill>
              </a:rPr>
              <a:t>factors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2060"/>
                </a:solidFill>
              </a:rPr>
              <a:t>For </a:t>
            </a:r>
            <a:r>
              <a:rPr lang="en-US" b="1" dirty="0">
                <a:solidFill>
                  <a:srgbClr val="002060"/>
                </a:solidFill>
              </a:rPr>
              <a:t>2-layer </a:t>
            </a:r>
            <a:r>
              <a:rPr lang="en-US" dirty="0" smtClean="0">
                <a:solidFill>
                  <a:srgbClr val="002060"/>
                </a:solidFill>
              </a:rPr>
              <a:t>where </a:t>
            </a:r>
            <a:r>
              <a:rPr lang="en-US" b="1" dirty="0">
                <a:solidFill>
                  <a:srgbClr val="002060"/>
                </a:solidFill>
              </a:rPr>
              <a:t>m =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2060"/>
                </a:solidFill>
              </a:rPr>
              <a:t> and 6 </a:t>
            </a:r>
            <a:r>
              <a:rPr lang="en-US" dirty="0">
                <a:solidFill>
                  <a:srgbClr val="002060"/>
                </a:solidFill>
              </a:rPr>
              <a:t>are not suitable for fault-tolerant PMSMs since they do </a:t>
            </a:r>
            <a:r>
              <a:rPr lang="en-US" b="1" dirty="0">
                <a:solidFill>
                  <a:srgbClr val="002060"/>
                </a:solidFill>
              </a:rPr>
              <a:t>not</a:t>
            </a:r>
            <a:r>
              <a:rPr lang="en-US" dirty="0">
                <a:solidFill>
                  <a:srgbClr val="002060"/>
                </a:solidFill>
              </a:rPr>
              <a:t> simultaneously give rise to </a:t>
            </a:r>
            <a:r>
              <a:rPr lang="en-US" b="1" dirty="0">
                <a:solidFill>
                  <a:srgbClr val="002060"/>
                </a:solidFill>
              </a:rPr>
              <a:t>low mutual inductances </a:t>
            </a:r>
            <a:r>
              <a:rPr lang="en-US" dirty="0">
                <a:solidFill>
                  <a:srgbClr val="002060"/>
                </a:solidFill>
              </a:rPr>
              <a:t>between phases and </a:t>
            </a:r>
            <a:r>
              <a:rPr lang="en-US" b="1" dirty="0">
                <a:solidFill>
                  <a:srgbClr val="002060"/>
                </a:solidFill>
              </a:rPr>
              <a:t>high winding factors</a:t>
            </a:r>
            <a:r>
              <a:rPr lang="en-US" dirty="0">
                <a:solidFill>
                  <a:srgbClr val="002060"/>
                </a:solidFill>
              </a:rPr>
              <a:t> for the main harmonic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b="1" dirty="0" smtClean="0">
                <a:solidFill>
                  <a:srgbClr val="FF0000"/>
                </a:solidFill>
              </a:rPr>
              <a:t> !!!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tr-TR" b="1" dirty="0" err="1" smtClean="0">
                <a:solidFill>
                  <a:srgbClr val="002060"/>
                </a:solidFill>
              </a:rPr>
              <a:t>For</a:t>
            </a:r>
            <a:r>
              <a:rPr lang="tr-TR" b="1" dirty="0" smtClean="0">
                <a:solidFill>
                  <a:srgbClr val="002060"/>
                </a:solidFill>
              </a:rPr>
              <a:t> 4</a:t>
            </a:r>
            <a:r>
              <a:rPr lang="en-US" b="1" dirty="0" smtClean="0">
                <a:solidFill>
                  <a:srgbClr val="002060"/>
                </a:solidFill>
              </a:rPr>
              <a:t>-layer</a:t>
            </a:r>
            <a:r>
              <a:rPr lang="tr-TR" b="1" dirty="0" smtClean="0">
                <a:solidFill>
                  <a:srgbClr val="002060"/>
                </a:solidFill>
              </a:rPr>
              <a:t>,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they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are </a:t>
            </a:r>
            <a:r>
              <a:rPr lang="en-US" dirty="0">
                <a:solidFill>
                  <a:srgbClr val="002060"/>
                </a:solidFill>
              </a:rPr>
              <a:t>not appropriate for fault-tolerant applications, as they generally lead to lower self-inductances and higher mutual </a:t>
            </a:r>
            <a:r>
              <a:rPr lang="en-US" dirty="0" smtClean="0">
                <a:solidFill>
                  <a:srgbClr val="002060"/>
                </a:solidFill>
              </a:rPr>
              <a:t>inductances</a:t>
            </a:r>
            <a:r>
              <a:rPr lang="tr-TR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Inductance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Criteria</a:t>
            </a:r>
            <a:endParaRPr lang="tr-TR" sz="2000" b="1" dirty="0" smtClean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502348"/>
            <a:ext cx="89091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Summary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Lowest </a:t>
            </a:r>
            <a:r>
              <a:rPr lang="en-US" dirty="0">
                <a:solidFill>
                  <a:srgbClr val="002060"/>
                </a:solidFill>
              </a:rPr>
              <a:t>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1-layer </a:t>
            </a:r>
            <a:r>
              <a:rPr lang="en-US" dirty="0">
                <a:solidFill>
                  <a:srgbClr val="002060"/>
                </a:solidFill>
              </a:rPr>
              <a:t>windings with </a:t>
            </a:r>
            <a:r>
              <a:rPr lang="en-US" b="1" dirty="0">
                <a:solidFill>
                  <a:srgbClr val="002060"/>
                </a:solidFill>
              </a:rPr>
              <a:t>Q/(2mt) </a:t>
            </a:r>
            <a:r>
              <a:rPr lang="en-US" b="1" dirty="0" smtClean="0">
                <a:solidFill>
                  <a:srgbClr val="002060"/>
                </a:solidFill>
              </a:rPr>
              <a:t>even.</a:t>
            </a:r>
            <a:r>
              <a:rPr lang="tr-TR" b="1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Combinations </a:t>
            </a:r>
            <a:r>
              <a:rPr lang="en-US" dirty="0">
                <a:solidFill>
                  <a:srgbClr val="002060"/>
                </a:solidFill>
              </a:rPr>
              <a:t>for which </a:t>
            </a:r>
            <a:r>
              <a:rPr lang="en-US" b="1" dirty="0">
                <a:solidFill>
                  <a:srgbClr val="002060"/>
                </a:solidFill>
              </a:rPr>
              <a:t>2p/Q ≈ 1 </a:t>
            </a:r>
            <a:r>
              <a:rPr lang="en-US" dirty="0">
                <a:solidFill>
                  <a:srgbClr val="002060"/>
                </a:solidFill>
              </a:rPr>
              <a:t>are particularly advantageous, as they lead to high winding factors and minor mutual to phase inductance ratios.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Even phase number 2-layer FSCWs are not suitable for fault-tolerant designs, </a:t>
            </a:r>
            <a:r>
              <a:rPr lang="en-US" dirty="0">
                <a:solidFill>
                  <a:srgbClr val="002060"/>
                </a:solidFill>
              </a:rPr>
              <a:t>as they do not simultaneously give rise to high main winding factors and mutual inductances as reduced as when the number of phases is odd.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Lowest self-inductance and highest mutual inductance values are obtained for </a:t>
            </a:r>
            <a:r>
              <a:rPr lang="en-US" b="1" dirty="0">
                <a:solidFill>
                  <a:srgbClr val="002060"/>
                </a:solidFill>
              </a:rPr>
              <a:t>4-layer</a:t>
            </a:r>
            <a:r>
              <a:rPr lang="en-US" dirty="0">
                <a:solidFill>
                  <a:srgbClr val="002060"/>
                </a:solidFill>
              </a:rPr>
              <a:t> FSCWs, making them </a:t>
            </a:r>
            <a:r>
              <a:rPr lang="en-US" b="1" dirty="0">
                <a:solidFill>
                  <a:srgbClr val="002060"/>
                </a:solidFill>
              </a:rPr>
              <a:t>inappropriate</a:t>
            </a:r>
            <a:r>
              <a:rPr lang="en-US" dirty="0">
                <a:solidFill>
                  <a:srgbClr val="002060"/>
                </a:solidFill>
              </a:rPr>
              <a:t> for fault-tolerant applications.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In order to be valid for </a:t>
            </a:r>
            <a:r>
              <a:rPr lang="en-US" b="1" dirty="0">
                <a:solidFill>
                  <a:srgbClr val="002060"/>
                </a:solidFill>
              </a:rPr>
              <a:t>even phase number </a:t>
            </a:r>
            <a:r>
              <a:rPr lang="en-US" dirty="0">
                <a:solidFill>
                  <a:srgbClr val="002060"/>
                </a:solidFill>
              </a:rPr>
              <a:t>FSCW machines as well, the rule to obtain a negligible mutual </a:t>
            </a:r>
            <a:r>
              <a:rPr lang="en-US" dirty="0" smtClean="0">
                <a:solidFill>
                  <a:srgbClr val="002060"/>
                </a:solidFill>
              </a:rPr>
              <a:t>inductance</a:t>
            </a:r>
            <a:r>
              <a:rPr lang="tr-TR" dirty="0" smtClean="0">
                <a:solidFill>
                  <a:srgbClr val="002060"/>
                </a:solidFill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/(2mt) must be even for 1-layer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(=1.5 in </a:t>
            </a:r>
            <a:r>
              <a:rPr lang="tr-TR" dirty="0" err="1" smtClean="0">
                <a:solidFill>
                  <a:srgbClr val="002060"/>
                </a:solidFill>
              </a:rPr>
              <a:t>our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dirty="0" err="1" smtClean="0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4-faz 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Q</a:t>
            </a:r>
            <a:r>
              <a:rPr lang="en-US" dirty="0">
                <a:solidFill>
                  <a:srgbClr val="002060"/>
                </a:solidFill>
              </a:rPr>
              <a:t>/(</a:t>
            </a:r>
            <a:r>
              <a:rPr lang="en-US" dirty="0" err="1">
                <a:solidFill>
                  <a:srgbClr val="002060"/>
                </a:solidFill>
              </a:rPr>
              <a:t>mt</a:t>
            </a:r>
            <a:r>
              <a:rPr lang="en-US" dirty="0">
                <a:solidFill>
                  <a:srgbClr val="002060"/>
                </a:solidFill>
              </a:rPr>
              <a:t>) must be even for 2-layer </a:t>
            </a:r>
            <a:r>
              <a:rPr lang="en-US" dirty="0" smtClean="0">
                <a:solidFill>
                  <a:srgbClr val="002060"/>
                </a:solidFill>
              </a:rPr>
              <a:t>windings</a:t>
            </a:r>
            <a:r>
              <a:rPr lang="tr-TR" dirty="0" smtClean="0">
                <a:solidFill>
                  <a:srgbClr val="002060"/>
                </a:solidFill>
              </a:rPr>
              <a:t> (=3 </a:t>
            </a:r>
            <a:r>
              <a:rPr lang="tr-TR" dirty="0">
                <a:solidFill>
                  <a:srgbClr val="002060"/>
                </a:solidFill>
              </a:rPr>
              <a:t>in </a:t>
            </a:r>
            <a:r>
              <a:rPr lang="tr-TR" dirty="0" err="1">
                <a:solidFill>
                  <a:srgbClr val="002060"/>
                </a:solidFill>
              </a:rPr>
              <a:t>our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dirty="0" err="1">
                <a:solidFill>
                  <a:srgbClr val="002060"/>
                </a:solidFill>
              </a:rPr>
              <a:t>case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r>
              <a:rPr lang="tr-TR" dirty="0">
                <a:solidFill>
                  <a:srgbClr val="FF0000"/>
                </a:solidFill>
              </a:rPr>
              <a:t> 4-faz </a:t>
            </a:r>
            <a:r>
              <a:rPr lang="tr-TR" dirty="0" smtClean="0">
                <a:solidFill>
                  <a:srgbClr val="FF0000"/>
                </a:solidFill>
              </a:rPr>
              <a:t>olsa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FF0000"/>
                </a:solidFill>
              </a:rPr>
              <a:t>22 </a:t>
            </a:r>
            <a:r>
              <a:rPr lang="tr-TR" dirty="0" err="1" smtClean="0">
                <a:solidFill>
                  <a:srgbClr val="FF0000"/>
                </a:solidFill>
              </a:rPr>
              <a:t>pole</a:t>
            </a:r>
            <a:r>
              <a:rPr lang="tr-TR" dirty="0" smtClean="0">
                <a:solidFill>
                  <a:srgbClr val="FF0000"/>
                </a:solidFill>
              </a:rPr>
              <a:t> olsa 2-layer oluyor !!!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9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Motor datası, </a:t>
            </a:r>
            <a:r>
              <a:rPr lang="tr-TR" sz="2000" b="1" dirty="0">
                <a:solidFill>
                  <a:srgbClr val="FF0000"/>
                </a:solidFill>
              </a:rPr>
              <a:t>Dursun </a:t>
            </a:r>
            <a:r>
              <a:rPr lang="tr-TR" sz="2000" b="1" dirty="0" err="1">
                <a:solidFill>
                  <a:srgbClr val="FF0000"/>
                </a:solidFill>
              </a:rPr>
              <a:t>bi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smtClean="0">
                <a:solidFill>
                  <a:srgbClr val="FF0000"/>
                </a:solidFill>
              </a:rPr>
              <a:t>yerde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2" y="993554"/>
            <a:ext cx="7627484" cy="3125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51" y="4119150"/>
            <a:ext cx="7141084" cy="2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026025"/>
            <a:ext cx="8296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solidFill>
                  <a:srgbClr val="002060"/>
                </a:solidFill>
              </a:rPr>
              <a:t>Application </a:t>
            </a:r>
            <a:r>
              <a:rPr lang="tr-TR" b="1" dirty="0" err="1" smtClean="0">
                <a:solidFill>
                  <a:srgbClr val="002060"/>
                </a:solidFill>
              </a:rPr>
              <a:t>specifications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tr-TR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Corner or base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Nmax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</a:t>
            </a:r>
            <a:r>
              <a:rPr lang="en-US" dirty="0" smtClean="0">
                <a:solidFill>
                  <a:srgbClr val="002060"/>
                </a:solidFill>
              </a:rPr>
              <a:t>speed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</a:t>
            </a:r>
            <a:r>
              <a:rPr lang="en-US" dirty="0" smtClean="0">
                <a:solidFill>
                  <a:srgbClr val="002060"/>
                </a:solidFill>
              </a:rPr>
              <a:t>torque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Tmax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torque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output power 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Pmax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Maximum power the machine is able to deliver during temporary </a:t>
            </a:r>
            <a:r>
              <a:rPr lang="en-US" dirty="0" smtClean="0">
                <a:solidFill>
                  <a:srgbClr val="002060"/>
                </a:solidFill>
              </a:rPr>
              <a:t>service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Unom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voltage (RMS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Inom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Rated phase current (</a:t>
            </a:r>
            <a:r>
              <a:rPr lang="en-US" dirty="0" smtClean="0">
                <a:solidFill>
                  <a:srgbClr val="002060"/>
                </a:solidFill>
              </a:rPr>
              <a:t>RMS)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Imax </a:t>
            </a:r>
            <a:r>
              <a:rPr lang="en-US" dirty="0">
                <a:solidFill>
                  <a:srgbClr val="002060"/>
                </a:solidFill>
              </a:rPr>
              <a:t>- Maximum phase current during temporary service (</a:t>
            </a:r>
            <a:r>
              <a:rPr lang="en-US" dirty="0" smtClean="0">
                <a:solidFill>
                  <a:srgbClr val="002060"/>
                </a:solidFill>
              </a:rPr>
              <a:t>RMS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883" y="4152164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</a:t>
            </a:r>
            <a:r>
              <a:rPr lang="tr-TR" b="1" dirty="0" err="1" smtClean="0">
                <a:solidFill>
                  <a:srgbClr val="FF0000"/>
                </a:solidFill>
              </a:rPr>
              <a:t>base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speed</a:t>
            </a:r>
            <a:r>
              <a:rPr lang="tr-TR" b="1" dirty="0" smtClean="0">
                <a:solidFill>
                  <a:srgbClr val="FF0000"/>
                </a:solidFill>
              </a:rPr>
              <a:t>, </a:t>
            </a:r>
            <a:r>
              <a:rPr lang="tr-TR" b="1" dirty="0" err="1" smtClean="0">
                <a:solidFill>
                  <a:srgbClr val="FF0000"/>
                </a:solidFill>
              </a:rPr>
              <a:t>max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torque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vs</a:t>
            </a:r>
            <a:r>
              <a:rPr lang="tr-TR" b="1" dirty="0" smtClean="0">
                <a:solidFill>
                  <a:srgbClr val="FF0000"/>
                </a:solidFill>
              </a:rPr>
              <a:t> biz bunları düşünmedik</a:t>
            </a:r>
            <a:r>
              <a:rPr lang="tr-TR" b="1" dirty="0">
                <a:solidFill>
                  <a:srgbClr val="FF0000"/>
                </a:solidFill>
              </a:rPr>
              <a:t>.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202598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Initial </a:t>
            </a:r>
            <a:r>
              <a:rPr lang="en-US" b="1" dirty="0" smtClean="0">
                <a:solidFill>
                  <a:srgbClr val="002060"/>
                </a:solidFill>
              </a:rPr>
              <a:t>data</a:t>
            </a:r>
            <a:r>
              <a:rPr lang="tr-TR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A </a:t>
            </a:r>
            <a:r>
              <a:rPr lang="en-US" dirty="0">
                <a:solidFill>
                  <a:srgbClr val="002060"/>
                </a:solidFill>
              </a:rPr>
              <a:t>- Electric loading or linear current density [A/m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Bagap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Air-gap flux density due to the </a:t>
            </a:r>
            <a:r>
              <a:rPr lang="en-US" dirty="0" smtClean="0">
                <a:solidFill>
                  <a:srgbClr val="002060"/>
                </a:solidFill>
              </a:rPr>
              <a:t>magnets </a:t>
            </a:r>
            <a:r>
              <a:rPr lang="en-US" dirty="0">
                <a:solidFill>
                  <a:srgbClr val="002060"/>
                </a:solidFill>
              </a:rPr>
              <a:t>(peak value of the main harmonic)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Bt</a:t>
            </a:r>
            <a:r>
              <a:rPr lang="en-US" dirty="0" smtClean="0">
                <a:solidFill>
                  <a:srgbClr val="002060"/>
                </a:solidFill>
              </a:rPr>
              <a:t>- </a:t>
            </a:r>
            <a:r>
              <a:rPr lang="en-US" dirty="0">
                <a:solidFill>
                  <a:srgbClr val="002060"/>
                </a:solidFill>
              </a:rPr>
              <a:t>Stator tooth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Rotor yoke flux density (peak value) [T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2060"/>
                </a:solidFill>
              </a:rPr>
              <a:t>By,s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- Stator yoke flux density (peak value) [T].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g - Air-gap thickness [m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j </a:t>
            </a:r>
            <a:r>
              <a:rPr lang="en-US" dirty="0">
                <a:solidFill>
                  <a:srgbClr val="002060"/>
                </a:solidFill>
              </a:rPr>
              <a:t>- Slot current density [A/m2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αPM </a:t>
            </a:r>
            <a:r>
              <a:rPr lang="en-US" dirty="0">
                <a:solidFill>
                  <a:srgbClr val="002060"/>
                </a:solidFill>
              </a:rPr>
              <a:t>- Magnet arc width referred to the pole-pitch, 0 &lt; αPM &lt; </a:t>
            </a:r>
            <a:r>
              <a:rPr lang="en-US" dirty="0" smtClean="0">
                <a:solidFill>
                  <a:srgbClr val="002060"/>
                </a:solidFill>
              </a:rPr>
              <a:t>1.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Tw </a:t>
            </a:r>
            <a:r>
              <a:rPr lang="en-US" dirty="0">
                <a:solidFill>
                  <a:srgbClr val="002060"/>
                </a:solidFill>
              </a:rPr>
              <a:t>- Winding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winding temperature of 100 ◦</a:t>
            </a:r>
            <a:r>
              <a:rPr lang="en-US" b="1" dirty="0" smtClean="0">
                <a:solidFill>
                  <a:srgbClr val="002060"/>
                </a:solidFill>
              </a:rPr>
              <a:t>C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TPM </a:t>
            </a:r>
            <a:r>
              <a:rPr lang="en-US" dirty="0">
                <a:solidFill>
                  <a:srgbClr val="002060"/>
                </a:solidFill>
              </a:rPr>
              <a:t>- Permanent magnet temperature [◦C</a:t>
            </a:r>
            <a:r>
              <a:rPr lang="en-US" dirty="0" smtClean="0">
                <a:solidFill>
                  <a:srgbClr val="002060"/>
                </a:solidFill>
              </a:rPr>
              <a:t>].</a:t>
            </a:r>
            <a:r>
              <a:rPr lang="tr-TR" dirty="0">
                <a:solidFill>
                  <a:srgbClr val="002060"/>
                </a:solidFill>
              </a:rPr>
              <a:t> </a:t>
            </a:r>
            <a:r>
              <a:rPr lang="tr-TR" b="1" dirty="0">
                <a:solidFill>
                  <a:srgbClr val="002060"/>
                </a:solidFill>
              </a:rPr>
              <a:t>100 ◦C </a:t>
            </a:r>
            <a:r>
              <a:rPr lang="tr-TR" b="1" dirty="0" err="1">
                <a:solidFill>
                  <a:srgbClr val="002060"/>
                </a:solidFill>
              </a:rPr>
              <a:t>for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NdFeB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magnets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to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4884" y="4555399"/>
            <a:ext cx="772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Sıcaklık</a:t>
            </a:r>
            <a:r>
              <a:rPr lang="tr-TR" b="1" dirty="0" smtClean="0">
                <a:solidFill>
                  <a:srgbClr val="FF0000"/>
                </a:solidFill>
              </a:rPr>
              <a:t> hariç bildiğimiz şeyler</a:t>
            </a:r>
            <a:endParaRPr lang="tr-T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Fault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Facts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970" y="707752"/>
            <a:ext cx="84618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Among the stator related faults (37%), 23% were due to failures of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ground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4% due to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 turn insulation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n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slow speed motors (up to 720 rpm), the main cause of machine failure were failures in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the stator windings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(1985)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tator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winding faults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amounted to be around a 25% of all the machine faults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aults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in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control circuit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of the drive may account to 53% of the total faults; 38% and 7% of the faults corresponding to the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power part 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external auxiliaries</a:t>
            </a:r>
            <a:r>
              <a:rPr lang="en-US" sz="2000" dirty="0">
                <a:solidFill>
                  <a:srgbClr val="002060"/>
                </a:solidFill>
                <a:cs typeface="Arial" panose="020B0604020202020204" pitchFamily="34" charset="0"/>
              </a:rPr>
              <a:t>, respectively</a:t>
            </a:r>
            <a:r>
              <a:rPr lang="en-US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  <a:r>
              <a:rPr lang="tr-TR" sz="2000" dirty="0" smtClean="0">
                <a:solidFill>
                  <a:srgbClr val="002060"/>
                </a:solidFill>
                <a:cs typeface="Arial" panose="020B0604020202020204" pitchFamily="34" charset="0"/>
              </a:rPr>
              <a:t> (1995)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3" y="3603937"/>
            <a:ext cx="8688161" cy="295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385347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Burda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nasıl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fault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oluyor?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803" y="4016544"/>
            <a:ext cx="1277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Bu normal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99239" y="5493068"/>
            <a:ext cx="1277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Much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lower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than</a:t>
            </a:r>
            <a:r>
              <a:rPr lang="tr-TR" sz="14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tr-TR" sz="1400" dirty="0" err="1" smtClean="0">
                <a:solidFill>
                  <a:srgbClr val="FF0000"/>
                </a:solidFill>
                <a:cs typeface="Arial" panose="020B0604020202020204" pitchFamily="34" charset="0"/>
              </a:rPr>
              <a:t>expected</a:t>
            </a:r>
            <a:endParaRPr lang="tr-TR" sz="1400" dirty="0" smtClean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79"/>
          <a:stretch/>
        </p:blipFill>
        <p:spPr>
          <a:xfrm>
            <a:off x="90569" y="984192"/>
            <a:ext cx="8837671" cy="29696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292" y="3785626"/>
            <a:ext cx="88438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Burada farklı olarak: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Bakır kaybı ve mıknatıs kaybını termal modele sokarak ısınmalara bakıyor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Bu modelde akışkan analizi ile elde edilen konveksiyon katsayısı kullanılıyor</a:t>
            </a: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davranışına bakılıyor (vibrasyon, gürültü, </a:t>
            </a:r>
            <a:r>
              <a:rPr lang="tr-TR" dirty="0" err="1" smtClean="0">
                <a:solidFill>
                  <a:srgbClr val="002060"/>
                </a:solidFill>
              </a:rPr>
              <a:t>üretilebilirlik</a:t>
            </a:r>
            <a:r>
              <a:rPr lang="tr-TR" dirty="0" smtClean="0">
                <a:solidFill>
                  <a:srgbClr val="002060"/>
                </a:solidFill>
              </a:rPr>
              <a:t> vb.)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Mekanik modelden sürtünme kaybı, hidrolik modelden </a:t>
            </a:r>
            <a:r>
              <a:rPr lang="tr-TR" dirty="0" err="1" smtClean="0">
                <a:solidFill>
                  <a:srgbClr val="002060"/>
                </a:solidFill>
              </a:rPr>
              <a:t>rüzgarlanma</a:t>
            </a:r>
            <a:r>
              <a:rPr lang="tr-TR" dirty="0" smtClean="0">
                <a:solidFill>
                  <a:srgbClr val="002060"/>
                </a:solidFill>
              </a:rPr>
              <a:t> kaybı hesaplanıyor</a:t>
            </a:r>
          </a:p>
          <a:p>
            <a:pPr algn="just"/>
            <a:endParaRPr lang="tr-TR" dirty="0">
              <a:solidFill>
                <a:srgbClr val="002060"/>
              </a:solidFill>
            </a:endParaRPr>
          </a:p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Sonuç: </a:t>
            </a:r>
            <a:r>
              <a:rPr lang="tr-TR" dirty="0" smtClean="0">
                <a:solidFill>
                  <a:srgbClr val="002060"/>
                </a:solidFill>
              </a:rPr>
              <a:t>Bunların çoğuna sadece gol yememek için ihtiyaç duyarız. Onun dışında «mükemmel motor» hedeflenemediğimiz için gerek yok. </a:t>
            </a:r>
            <a:r>
              <a:rPr lang="tr-TR" dirty="0" smtClean="0">
                <a:solidFill>
                  <a:srgbClr val="002060"/>
                </a:solidFill>
              </a:rPr>
              <a:t>Girilebilecek konular: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Kayıp hesapları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Biraz termal model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Sıcaklık değerleri</a:t>
            </a:r>
            <a:endParaRPr lang="tr-TR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Termal ile ilgili</a:t>
            </a: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most sensitive machine </a:t>
            </a:r>
            <a:r>
              <a:rPr lang="en-US" dirty="0" smtClean="0">
                <a:solidFill>
                  <a:srgbClr val="002060"/>
                </a:solidFill>
              </a:rPr>
              <a:t>elements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the effect of high temperatures are the </a:t>
            </a:r>
            <a:r>
              <a:rPr lang="en-US" b="1" dirty="0">
                <a:solidFill>
                  <a:srgbClr val="002060"/>
                </a:solidFill>
              </a:rPr>
              <a:t>insulation covering the copper conductors </a:t>
            </a:r>
            <a:r>
              <a:rPr lang="en-US" dirty="0">
                <a:solidFill>
                  <a:srgbClr val="002060"/>
                </a:solidFill>
              </a:rPr>
              <a:t>and the </a:t>
            </a:r>
            <a:r>
              <a:rPr lang="en-US" b="1" dirty="0">
                <a:solidFill>
                  <a:srgbClr val="002060"/>
                </a:solidFill>
              </a:rPr>
              <a:t>permanent </a:t>
            </a:r>
            <a:r>
              <a:rPr lang="en-US" b="1" dirty="0" smtClean="0">
                <a:solidFill>
                  <a:srgbClr val="002060"/>
                </a:solidFill>
              </a:rPr>
              <a:t>magnets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smtClean="0">
                <a:solidFill>
                  <a:srgbClr val="002060"/>
                </a:solidFill>
              </a:rPr>
              <a:t>T</a:t>
            </a:r>
            <a:r>
              <a:rPr lang="en-US" dirty="0" smtClean="0">
                <a:solidFill>
                  <a:srgbClr val="002060"/>
                </a:solidFill>
              </a:rPr>
              <a:t>he </a:t>
            </a:r>
            <a:r>
              <a:rPr lang="en-US" dirty="0">
                <a:solidFill>
                  <a:srgbClr val="002060"/>
                </a:solidFill>
              </a:rPr>
              <a:t>motor insulation lifetime heavily depends on the temperature, with a rule of thumb stating that </a:t>
            </a:r>
            <a:r>
              <a:rPr lang="en-US" b="1" dirty="0">
                <a:solidFill>
                  <a:srgbClr val="002060"/>
                </a:solidFill>
              </a:rPr>
              <a:t>for every 10 ◦C increase </a:t>
            </a:r>
            <a:r>
              <a:rPr lang="en-US" dirty="0">
                <a:solidFill>
                  <a:srgbClr val="002060"/>
                </a:solidFill>
              </a:rPr>
              <a:t>in temperature, the insulation </a:t>
            </a:r>
            <a:r>
              <a:rPr lang="en-US" b="1" dirty="0">
                <a:solidFill>
                  <a:srgbClr val="002060"/>
                </a:solidFill>
              </a:rPr>
              <a:t>lifetime is reduced by 50</a:t>
            </a:r>
            <a:r>
              <a:rPr lang="en-US" b="1" dirty="0" smtClean="0">
                <a:solidFill>
                  <a:srgbClr val="002060"/>
                </a:solidFill>
              </a:rPr>
              <a:t>%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b="1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PM </a:t>
            </a:r>
            <a:r>
              <a:rPr lang="en-US" dirty="0">
                <a:solidFill>
                  <a:srgbClr val="002060"/>
                </a:solidFill>
              </a:rPr>
              <a:t>magnetization curve varies widely with temperature, being the higher the temperature, the </a:t>
            </a:r>
            <a:r>
              <a:rPr lang="en-US" b="1" dirty="0">
                <a:solidFill>
                  <a:srgbClr val="002060"/>
                </a:solidFill>
              </a:rPr>
              <a:t>higher the risk of demagnetizing </a:t>
            </a:r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magnets</a:t>
            </a:r>
            <a:r>
              <a:rPr lang="tr-TR" b="1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tr-TR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tr-TR" dirty="0" err="1" smtClean="0">
                <a:solidFill>
                  <a:srgbClr val="002060"/>
                </a:solidFill>
              </a:rPr>
              <a:t>Magnet</a:t>
            </a:r>
            <a:r>
              <a:rPr lang="tr-TR" dirty="0" err="1" smtClean="0">
                <a:solidFill>
                  <a:srgbClr val="002060"/>
                </a:solidFill>
              </a:rPr>
              <a:t>’lerde</a:t>
            </a:r>
            <a:r>
              <a:rPr lang="tr-TR" dirty="0" smtClean="0">
                <a:solidFill>
                  <a:srgbClr val="002060"/>
                </a:solidFill>
              </a:rPr>
              <a:t> de genelde </a:t>
            </a:r>
            <a:r>
              <a:rPr lang="tr-TR" b="1" dirty="0" smtClean="0">
                <a:solidFill>
                  <a:srgbClr val="002060"/>
                </a:solidFill>
              </a:rPr>
              <a:t>lineer</a:t>
            </a:r>
            <a:r>
              <a:rPr lang="tr-TR" dirty="0" smtClean="0">
                <a:solidFill>
                  <a:srgbClr val="002060"/>
                </a:solidFill>
              </a:rPr>
              <a:t> kabul ediliyormuş:</a:t>
            </a:r>
            <a:endParaRPr lang="tr-TR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93" y="4124639"/>
            <a:ext cx="3089006" cy="760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2" y="5044408"/>
            <a:ext cx="8333458" cy="16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607" y="1129916"/>
            <a:ext cx="775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FF0000"/>
                </a:solidFill>
              </a:rPr>
              <a:t>?</a:t>
            </a:r>
            <a:endParaRPr lang="tr-TR" b="1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55" y="1678862"/>
            <a:ext cx="7382875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884" y="1141300"/>
            <a:ext cx="8296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>
                <a:solidFill>
                  <a:srgbClr val="002060"/>
                </a:solidFill>
              </a:rPr>
              <a:t>Temel hesaplar</a:t>
            </a:r>
            <a:endParaRPr lang="tr-TR" b="1" dirty="0" smtClean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1464465"/>
            <a:ext cx="2552360" cy="249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8" y="3958989"/>
            <a:ext cx="2252832" cy="10035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tr-TR" dirty="0" smtClean="0">
                    <a:solidFill>
                      <a:srgbClr val="002060"/>
                    </a:solidFill>
                  </a:rPr>
                  <a:t>Saliency yok kabul edilirse, 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tr-T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tr-T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tr-T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tr-TR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185" y="1597219"/>
                <a:ext cx="6286500" cy="461473"/>
              </a:xfrm>
              <a:prstGeom prst="rect">
                <a:avLst/>
              </a:prstGeom>
              <a:blipFill>
                <a:blip r:embed="rId5"/>
                <a:stretch>
                  <a:fillRect l="-77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9725"/>
          <a:stretch/>
        </p:blipFill>
        <p:spPr>
          <a:xfrm>
            <a:off x="387538" y="4912856"/>
            <a:ext cx="1455123" cy="2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" y="1197109"/>
            <a:ext cx="5478236" cy="1143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5" y="2226739"/>
            <a:ext cx="5234341" cy="13828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4497" y="3740596"/>
            <a:ext cx="8806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minimum stator yoke thickness to slot height ratio of </a:t>
            </a:r>
            <a:r>
              <a:rPr lang="en-US" dirty="0" err="1">
                <a:solidFill>
                  <a:srgbClr val="002060"/>
                </a:solidFill>
              </a:rPr>
              <a:t>hy,s</a:t>
            </a:r>
            <a:r>
              <a:rPr lang="en-US" dirty="0">
                <a:solidFill>
                  <a:srgbClr val="002060"/>
                </a:solidFill>
              </a:rPr>
              <a:t>/h = 0.25 has been </a:t>
            </a:r>
            <a:r>
              <a:rPr lang="en-US" dirty="0" smtClean="0">
                <a:solidFill>
                  <a:srgbClr val="002060"/>
                </a:solidFill>
              </a:rPr>
              <a:t>imposed</a:t>
            </a:r>
            <a:r>
              <a:rPr lang="tr-TR" dirty="0" smtClean="0">
                <a:solidFill>
                  <a:srgbClr val="002060"/>
                </a:solidFill>
              </a:rPr>
              <a:t> </a:t>
            </a:r>
            <a:r>
              <a:rPr lang="tr-TR" b="1" dirty="0" smtClean="0">
                <a:solidFill>
                  <a:srgbClr val="002060"/>
                </a:solidFill>
              </a:rPr>
              <a:t>!!!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In a PMSM, having a small air-gap helps saving magnet material, but at the same time, </a:t>
            </a:r>
            <a:r>
              <a:rPr lang="en-US" b="1" dirty="0">
                <a:solidFill>
                  <a:srgbClr val="002060"/>
                </a:solidFill>
              </a:rPr>
              <a:t>increases iron losses </a:t>
            </a:r>
            <a:r>
              <a:rPr lang="en-US" dirty="0">
                <a:solidFill>
                  <a:srgbClr val="002060"/>
                </a:solidFill>
              </a:rPr>
              <a:t>due to slot </a:t>
            </a:r>
            <a:r>
              <a:rPr lang="en-US" dirty="0" err="1">
                <a:solidFill>
                  <a:srgbClr val="002060"/>
                </a:solidFill>
              </a:rPr>
              <a:t>permeance</a:t>
            </a:r>
            <a:r>
              <a:rPr lang="en-US" dirty="0">
                <a:solidFill>
                  <a:srgbClr val="002060"/>
                </a:solidFill>
              </a:rPr>
              <a:t> and armature MMF harmonics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tr-TR" dirty="0" smtClean="0">
                <a:solidFill>
                  <a:srgbClr val="002060"/>
                </a:solidFill>
              </a:rPr>
              <a:t> (</a:t>
            </a:r>
            <a:r>
              <a:rPr lang="tr-TR" b="1" dirty="0" smtClean="0">
                <a:solidFill>
                  <a:srgbClr val="002060"/>
                </a:solidFill>
              </a:rPr>
              <a:t>R düşüyor</a:t>
            </a:r>
            <a:r>
              <a:rPr lang="tr-TR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9313" b="10778"/>
          <a:stretch/>
        </p:blipFill>
        <p:spPr>
          <a:xfrm>
            <a:off x="243895" y="4900691"/>
            <a:ext cx="3683126" cy="625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850" y="4900691"/>
            <a:ext cx="1270907" cy="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Design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73999"/>
            <a:ext cx="8806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2060"/>
                </a:solidFill>
              </a:rPr>
              <a:t>Embrace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505"/>
          <a:stretch/>
        </p:blipFill>
        <p:spPr>
          <a:xfrm>
            <a:off x="91168" y="1477736"/>
            <a:ext cx="4244068" cy="228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4152"/>
          <a:stretch/>
        </p:blipFill>
        <p:spPr>
          <a:xfrm>
            <a:off x="4572000" y="1523977"/>
            <a:ext cx="2359479" cy="1043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327"/>
          <a:stretch/>
        </p:blipFill>
        <p:spPr>
          <a:xfrm>
            <a:off x="4572000" y="2772881"/>
            <a:ext cx="2291443" cy="633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5" y="3690931"/>
            <a:ext cx="4223659" cy="31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236" y="3859105"/>
            <a:ext cx="4585144" cy="2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08910"/>
              </p:ext>
            </p:extLst>
          </p:nvPr>
        </p:nvGraphicFramePr>
        <p:xfrm>
          <a:off x="234883" y="989133"/>
          <a:ext cx="845191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052">
                  <a:extLst>
                    <a:ext uri="{9D8B030D-6E8A-4147-A177-3AD203B41FA5}">
                      <a16:colId xmlns:a16="http://schemas.microsoft.com/office/drawing/2014/main" val="2112173830"/>
                    </a:ext>
                  </a:extLst>
                </a:gridCol>
                <a:gridCol w="1298121">
                  <a:extLst>
                    <a:ext uri="{9D8B030D-6E8A-4147-A177-3AD203B41FA5}">
                      <a16:colId xmlns:a16="http://schemas.microsoft.com/office/drawing/2014/main" val="2340201025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660291999"/>
                    </a:ext>
                  </a:extLst>
                </a:gridCol>
                <a:gridCol w="1713396">
                  <a:extLst>
                    <a:ext uri="{9D8B030D-6E8A-4147-A177-3AD203B41FA5}">
                      <a16:colId xmlns:a16="http://schemas.microsoft.com/office/drawing/2014/main" val="906156498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4248816213"/>
                    </a:ext>
                  </a:extLst>
                </a:gridCol>
                <a:gridCol w="1261934">
                  <a:extLst>
                    <a:ext uri="{9D8B030D-6E8A-4147-A177-3AD203B41FA5}">
                      <a16:colId xmlns:a16="http://schemas.microsoft.com/office/drawing/2014/main" val="241841180"/>
                    </a:ext>
                  </a:extLst>
                </a:gridCol>
              </a:tblGrid>
              <a:tr h="15759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Our</a:t>
                      </a:r>
                      <a:r>
                        <a:rPr lang="tr-TR" dirty="0" smtClean="0"/>
                        <a:t> m/c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61218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Elect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1624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Module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Negligible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?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31911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Layer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Coil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throw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yq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3097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Slot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Qs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Overlap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734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Pole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0.9877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0.933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243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Speed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Nr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(b)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600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gcd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(2p,Q)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8035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Frequency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Hz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Radial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force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No net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90905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Tm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127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Nm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Np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7784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Power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Pm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1.7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 kW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Cogging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torque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Very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2033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DC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Bus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, Vdc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300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order</a:t>
                      </a:r>
                      <a:r>
                        <a:rPr lang="tr-TR" baseline="0" dirty="0" smtClean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tr-TR" baseline="0" dirty="0" err="1" smtClean="0">
                          <a:solidFill>
                            <a:srgbClr val="002060"/>
                          </a:solidFill>
                        </a:rPr>
                        <a:t>harm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5418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Phase</a:t>
                      </a:r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 volt,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Vph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100 </a:t>
                      </a:r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Vrms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86 V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1.5mm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1876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Dos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166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270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>
                          <a:solidFill>
                            <a:srgbClr val="002060"/>
                          </a:solidFill>
                        </a:rPr>
                        <a:t>Vm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2.6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7.7 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752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La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120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135 mm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PD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0.65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1.04 kW/l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43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A, J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002060"/>
                          </a:solidFill>
                        </a:rPr>
                        <a:t>35, 4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71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0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8970" y="150669"/>
            <a:ext cx="820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Fractional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Slot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Concentrated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Winding</a:t>
            </a:r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Machines</a:t>
            </a:r>
            <a:endParaRPr lang="en-US" sz="2800" dirty="0">
              <a:solidFill>
                <a:schemeClr val="accent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702" y="673889"/>
            <a:ext cx="8744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Fault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Tolerant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 PMSM </a:t>
            </a:r>
            <a:r>
              <a:rPr lang="tr-TR" sz="2000" b="1" dirty="0" smtClean="0">
                <a:solidFill>
                  <a:srgbClr val="002060"/>
                </a:solidFill>
                <a:cs typeface="Arial" panose="020B0604020202020204" pitchFamily="34" charset="0"/>
              </a:rPr>
              <a:t>Design – Case </a:t>
            </a:r>
            <a:r>
              <a:rPr lang="tr-TR" sz="2000" b="1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Study</a:t>
            </a:r>
            <a:endParaRPr lang="tr-TR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38" y="1073999"/>
            <a:ext cx="6813309" cy="323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4" y="4305414"/>
            <a:ext cx="7936224" cy="2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6648</TotalTime>
  <Words>6293</Words>
  <Application>Microsoft Office PowerPoint</Application>
  <PresentationFormat>On-screen Show (4:3)</PresentationFormat>
  <Paragraphs>920</Paragraphs>
  <Slides>97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mesutto</cp:lastModifiedBy>
  <cp:revision>433</cp:revision>
  <dcterms:created xsi:type="dcterms:W3CDTF">2017-10-01T19:36:44Z</dcterms:created>
  <dcterms:modified xsi:type="dcterms:W3CDTF">2018-10-21T11:31:49Z</dcterms:modified>
</cp:coreProperties>
</file>